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68" r:id="rId8"/>
    <p:sldId id="272" r:id="rId9"/>
    <p:sldId id="269" r:id="rId10"/>
    <p:sldId id="270" r:id="rId11"/>
    <p:sldId id="271" r:id="rId12"/>
    <p:sldId id="261" r:id="rId13"/>
    <p:sldId id="260" r:id="rId14"/>
    <p:sldId id="265" r:id="rId15"/>
    <p:sldId id="262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B31"/>
    <a:srgbClr val="17277D"/>
    <a:srgbClr val="D5D6DA"/>
    <a:srgbClr val="253E95"/>
    <a:srgbClr val="273476"/>
    <a:srgbClr val="5FA342"/>
    <a:srgbClr val="2E74B6"/>
    <a:srgbClr val="F23046"/>
    <a:srgbClr val="D84942"/>
    <a:srgbClr val="D87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0"/>
    <p:restoredTop sz="96730" autoAdjust="0"/>
  </p:normalViewPr>
  <p:slideViewPr>
    <p:cSldViewPr snapToGrid="0" snapToObjects="1">
      <p:cViewPr varScale="1">
        <p:scale>
          <a:sx n="110" d="100"/>
          <a:sy n="110" d="100"/>
        </p:scale>
        <p:origin x="720" y="96"/>
      </p:cViewPr>
      <p:guideLst/>
    </p:cSldViewPr>
  </p:slideViewPr>
  <p:notesTextViewPr>
    <p:cViewPr>
      <p:scale>
        <a:sx n="80" d="100"/>
        <a:sy n="8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02459353663311"/>
          <c:y val="2.4550870211481935E-2"/>
          <c:w val="0.63995069465445986"/>
          <c:h val="0.9508982595770361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3DEF-4BA6-A271-E32FD0929DD3}"/>
              </c:ext>
            </c:extLst>
          </c:dPt>
          <c:dPt>
            <c:idx val="1"/>
            <c:bubble3D val="0"/>
            <c:spPr>
              <a:solidFill>
                <a:srgbClr val="D22B3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3DEF-4BA6-A271-E32FD0929DD3}"/>
              </c:ext>
            </c:extLst>
          </c:dPt>
          <c:cat>
            <c:strRef>
              <c:f>Sheet1!$A$2:$A$3</c:f>
              <c:strCache>
                <c:ptCount val="2"/>
                <c:pt idx="0">
                  <c:v>Untapped Market</c:v>
                </c:pt>
                <c:pt idx="1">
                  <c:v>Addressed Market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EF-4BA6-A271-E32FD0929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</c:plotArea>
    <c:plotVisOnly val="1"/>
    <c:dispBlanksAs val="gap"/>
    <c:showDLblsOverMax val="0"/>
  </c:chart>
  <c:spPr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B05EA-AFBD-481C-8951-9ED8546E6202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C712B1-01C9-4195-814A-F8AF747A6DEC}">
      <dgm:prSet phldrT="[Text]"/>
      <dgm:spPr/>
      <dgm:t>
        <a:bodyPr/>
        <a:lstStyle/>
        <a:p>
          <a:r>
            <a:rPr lang="en-US" dirty="0"/>
            <a:t>  </a:t>
          </a:r>
        </a:p>
      </dgm:t>
    </dgm:pt>
    <dgm:pt modelId="{BC860AE4-8939-47F4-A010-B0FC5D70207C}" type="sibTrans" cxnId="{D6F84119-DD72-4E57-A88A-5505EA292AE2}">
      <dgm:prSet/>
      <dgm:spPr/>
      <dgm:t>
        <a:bodyPr/>
        <a:lstStyle/>
        <a:p>
          <a:endParaRPr lang="en-US"/>
        </a:p>
      </dgm:t>
    </dgm:pt>
    <dgm:pt modelId="{4081A875-BD51-4CEC-806C-80C1E71DC179}" type="parTrans" cxnId="{D6F84119-DD72-4E57-A88A-5505EA292AE2}">
      <dgm:prSet/>
      <dgm:spPr/>
      <dgm:t>
        <a:bodyPr/>
        <a:lstStyle/>
        <a:p>
          <a:endParaRPr lang="en-US"/>
        </a:p>
      </dgm:t>
    </dgm:pt>
    <dgm:pt modelId="{C5978600-EECB-48FD-B206-A02F2B830B37}" type="pres">
      <dgm:prSet presAssocID="{A8CB05EA-AFBD-481C-8951-9ED8546E6202}" presName="Name0" presStyleCnt="0">
        <dgm:presLayoutVars>
          <dgm:chMax val="4"/>
          <dgm:resizeHandles val="exact"/>
        </dgm:presLayoutVars>
      </dgm:prSet>
      <dgm:spPr/>
    </dgm:pt>
    <dgm:pt modelId="{1686F022-EA8F-4E7E-BCA7-6C7D8BCBC27D}" type="pres">
      <dgm:prSet presAssocID="{A8CB05EA-AFBD-481C-8951-9ED8546E6202}" presName="ellipse" presStyleLbl="trBgShp" presStyleIdx="0" presStyleCnt="1" custLinFactNeighborX="-37728" custLinFactNeighborY="61025"/>
      <dgm:spPr/>
    </dgm:pt>
    <dgm:pt modelId="{FE50382D-6C98-4120-99C1-9CC291E6460F}" type="pres">
      <dgm:prSet presAssocID="{A8CB05EA-AFBD-481C-8951-9ED8546E6202}" presName="arrow1" presStyleLbl="fgShp" presStyleIdx="0" presStyleCnt="1" custFlipHor="1" custScaleX="68073"/>
      <dgm:spPr>
        <a:solidFill>
          <a:schemeClr val="bg1"/>
        </a:solidFill>
      </dgm:spPr>
    </dgm:pt>
    <dgm:pt modelId="{96C548E7-7DA2-4D7D-8F60-D0C31C5F8D03}" type="pres">
      <dgm:prSet presAssocID="{A8CB05EA-AFBD-481C-8951-9ED8546E6202}" presName="rectangle" presStyleLbl="revTx" presStyleIdx="0" presStyleCnt="1">
        <dgm:presLayoutVars>
          <dgm:bulletEnabled val="1"/>
        </dgm:presLayoutVars>
      </dgm:prSet>
      <dgm:spPr/>
    </dgm:pt>
    <dgm:pt modelId="{570E0FAD-195C-49BB-B041-2D6962D5FC86}" type="pres">
      <dgm:prSet presAssocID="{A8CB05EA-AFBD-481C-8951-9ED8546E6202}" presName="funnel" presStyleLbl="trAlignAcc1" presStyleIdx="0" presStyleCnt="1" custLinFactNeighborX="-34990" custLinFactNeighborY="24992"/>
      <dgm:spPr>
        <a:solidFill>
          <a:srgbClr val="D22B31">
            <a:alpha val="40000"/>
          </a:srgbClr>
        </a:solidFill>
      </dgm:spPr>
    </dgm:pt>
  </dgm:ptLst>
  <dgm:cxnLst>
    <dgm:cxn modelId="{D6F84119-DD72-4E57-A88A-5505EA292AE2}" srcId="{A8CB05EA-AFBD-481C-8951-9ED8546E6202}" destId="{76C712B1-01C9-4195-814A-F8AF747A6DEC}" srcOrd="0" destOrd="0" parTransId="{4081A875-BD51-4CEC-806C-80C1E71DC179}" sibTransId="{BC860AE4-8939-47F4-A010-B0FC5D70207C}"/>
    <dgm:cxn modelId="{92911432-0AD0-4A37-B114-050FD8D07BCF}" type="presOf" srcId="{A8CB05EA-AFBD-481C-8951-9ED8546E6202}" destId="{C5978600-EECB-48FD-B206-A02F2B830B37}" srcOrd="0" destOrd="0" presId="urn:microsoft.com/office/officeart/2005/8/layout/funnel1"/>
    <dgm:cxn modelId="{91A5EC3E-2700-4002-931E-E59656A731E2}" type="presOf" srcId="{76C712B1-01C9-4195-814A-F8AF747A6DEC}" destId="{96C548E7-7DA2-4D7D-8F60-D0C31C5F8D03}" srcOrd="0" destOrd="0" presId="urn:microsoft.com/office/officeart/2005/8/layout/funnel1"/>
    <dgm:cxn modelId="{98FD9D61-73AA-418A-92D9-D9FF4483F136}" type="presParOf" srcId="{C5978600-EECB-48FD-B206-A02F2B830B37}" destId="{1686F022-EA8F-4E7E-BCA7-6C7D8BCBC27D}" srcOrd="0" destOrd="0" presId="urn:microsoft.com/office/officeart/2005/8/layout/funnel1"/>
    <dgm:cxn modelId="{7C3844A6-1AE2-4A3A-8F99-D3FC4438C3ED}" type="presParOf" srcId="{C5978600-EECB-48FD-B206-A02F2B830B37}" destId="{FE50382D-6C98-4120-99C1-9CC291E6460F}" srcOrd="1" destOrd="0" presId="urn:microsoft.com/office/officeart/2005/8/layout/funnel1"/>
    <dgm:cxn modelId="{DFEED8D6-575F-4528-A902-A520C72CEF6A}" type="presParOf" srcId="{C5978600-EECB-48FD-B206-A02F2B830B37}" destId="{96C548E7-7DA2-4D7D-8F60-D0C31C5F8D03}" srcOrd="2" destOrd="0" presId="urn:microsoft.com/office/officeart/2005/8/layout/funnel1"/>
    <dgm:cxn modelId="{31054492-59DB-41CD-B1F4-A9ED95BF5680}" type="presParOf" srcId="{C5978600-EECB-48FD-B206-A02F2B830B37}" destId="{570E0FAD-195C-49BB-B041-2D6962D5FC86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6F022-EA8F-4E7E-BCA7-6C7D8BCBC27D}">
      <dsp:nvSpPr>
        <dsp:cNvPr id="0" name=""/>
        <dsp:cNvSpPr/>
      </dsp:nvSpPr>
      <dsp:spPr>
        <a:xfrm>
          <a:off x="224565" y="1146020"/>
          <a:ext cx="4368800" cy="151722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0382D-6C98-4120-99C1-9CC291E6460F}">
      <dsp:nvSpPr>
        <dsp:cNvPr id="0" name=""/>
        <dsp:cNvSpPr/>
      </dsp:nvSpPr>
      <dsp:spPr>
        <a:xfrm flipH="1">
          <a:off x="3775824" y="3935306"/>
          <a:ext cx="576351" cy="541866"/>
        </a:xfrm>
        <a:prstGeom prst="downArrow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C548E7-7DA2-4D7D-8F60-D0C31C5F8D03}">
      <dsp:nvSpPr>
        <dsp:cNvPr id="0" name=""/>
        <dsp:cNvSpPr/>
      </dsp:nvSpPr>
      <dsp:spPr>
        <a:xfrm>
          <a:off x="2031999" y="4368800"/>
          <a:ext cx="406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  </a:t>
          </a:r>
        </a:p>
      </dsp:txBody>
      <dsp:txXfrm>
        <a:off x="2031999" y="4368800"/>
        <a:ext cx="4064000" cy="1016000"/>
      </dsp:txXfrm>
    </dsp:sp>
    <dsp:sp modelId="{570E0FAD-195C-49BB-B041-2D6962D5FC86}">
      <dsp:nvSpPr>
        <dsp:cNvPr id="0" name=""/>
        <dsp:cNvSpPr/>
      </dsp:nvSpPr>
      <dsp:spPr>
        <a:xfrm>
          <a:off x="34340" y="981829"/>
          <a:ext cx="4741333" cy="3793066"/>
        </a:xfrm>
        <a:prstGeom prst="funnel">
          <a:avLst/>
        </a:prstGeom>
        <a:solidFill>
          <a:srgbClr val="D22B31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D8554-BD6A-D245-BC3A-6D012DE3B949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BB23B-9C21-D145-B17B-0BC78C34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BB23B-9C21-D145-B17B-0BC78C34A8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74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BB23B-9C21-D145-B17B-0BC78C34A8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07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5842-9A8F-AF4B-940A-F1CA01DE7E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64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BB23B-9C21-D145-B17B-0BC78C34A8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35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</a:t>
            </a:r>
            <a:r>
              <a:rPr lang="en-US" baseline="0" dirty="0"/>
              <a:t> - Closing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BB23B-9C21-D145-B17B-0BC78C34A8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78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BB23B-9C21-D145-B17B-0BC78C34A8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51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BB23B-9C21-D145-B17B-0BC78C34A8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47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BB23B-9C21-D145-B17B-0BC78C34A8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68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BB23B-9C21-D145-B17B-0BC78C34A8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68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BB23B-9C21-D145-B17B-0BC78C34A8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4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BB23B-9C21-D145-B17B-0BC78C34A8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97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BB23B-9C21-D145-B17B-0BC78C34A8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46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BB23B-9C21-D145-B17B-0BC78C34A8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7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87BD-E440-7C4B-BAD7-94F1916717BE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9123-46CF-D34A-BE6D-C0BB81DA3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96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87BD-E440-7C4B-BAD7-94F1916717BE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9123-46CF-D34A-BE6D-C0BB81DA3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5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87BD-E440-7C4B-BAD7-94F1916717BE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9123-46CF-D34A-BE6D-C0BB81DA3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43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87BD-E440-7C4B-BAD7-94F1916717BE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9123-46CF-D34A-BE6D-C0BB81DA3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29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87BD-E440-7C4B-BAD7-94F1916717BE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9123-46CF-D34A-BE6D-C0BB81DA3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3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87BD-E440-7C4B-BAD7-94F1916717BE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9123-46CF-D34A-BE6D-C0BB81DA3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26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87BD-E440-7C4B-BAD7-94F1916717BE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9123-46CF-D34A-BE6D-C0BB81DA3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38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87BD-E440-7C4B-BAD7-94F1916717BE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9123-46CF-D34A-BE6D-C0BB81DA3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9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87BD-E440-7C4B-BAD7-94F1916717BE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9123-46CF-D34A-BE6D-C0BB81DA3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9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87BD-E440-7C4B-BAD7-94F1916717BE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9123-46CF-D34A-BE6D-C0BB81DA3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83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87BD-E440-7C4B-BAD7-94F1916717BE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9123-46CF-D34A-BE6D-C0BB81DA3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3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B87BD-E440-7C4B-BAD7-94F1916717BE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59123-46CF-D34A-BE6D-C0BB81DA3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6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3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png"/><Relationship Id="rId4" Type="http://schemas.openxmlformats.org/officeDocument/2006/relationships/diagramData" Target="../diagrams/data1.xml"/><Relationship Id="rId9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08" y="299495"/>
            <a:ext cx="6417727" cy="5127490"/>
          </a:xfrm>
          <a:prstGeom prst="rect">
            <a:avLst/>
          </a:prstGeom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610625" y="4928804"/>
            <a:ext cx="4130666" cy="170816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7277D"/>
                </a:solidFill>
                <a:latin typeface="Avenir Next" charset="0"/>
              </a:rPr>
              <a:t>Next generation fantasy sports gaming for the sports fan.</a:t>
            </a:r>
          </a:p>
          <a:p>
            <a:pPr algn="ctr"/>
            <a:endParaRPr lang="en-US" b="1" dirty="0">
              <a:solidFill>
                <a:srgbClr val="273476"/>
              </a:solidFill>
              <a:latin typeface="Avenir Next" charset="0"/>
            </a:endParaRPr>
          </a:p>
          <a:p>
            <a:r>
              <a:rPr lang="en-US" sz="1700" dirty="0"/>
              <a:t>Truly unique concept combines the thrill and excitement of Daily Fantasy Sports (DFS) and the ease of Traditional Sports Betting.</a:t>
            </a:r>
            <a:endParaRPr lang="en-US" sz="1700" dirty="0">
              <a:latin typeface="Avenir Next" charset="0"/>
              <a:ea typeface="Avenir Next" charset="0"/>
              <a:cs typeface="Avenir Next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2525982" y="1195680"/>
            <a:ext cx="8090702" cy="6068027"/>
            <a:chOff x="-2708862" y="1311202"/>
            <a:chExt cx="8090702" cy="606802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708862" y="1311202"/>
              <a:ext cx="8090702" cy="606802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4833" y="2409633"/>
              <a:ext cx="2147507" cy="38589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1974734-1AB1-4111-A622-626B7E7B8834}"/>
              </a:ext>
            </a:extLst>
          </p:cNvPr>
          <p:cNvSpPr/>
          <p:nvPr/>
        </p:nvSpPr>
        <p:spPr>
          <a:xfrm>
            <a:off x="3390503" y="2577495"/>
            <a:ext cx="3613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53E95"/>
                </a:solidFill>
                <a:latin typeface="Baskerville Old Face" panose="02020602080505020303" pitchFamily="18" charset="0"/>
              </a:rPr>
              <a:t>Sports</a:t>
            </a:r>
            <a:r>
              <a:rPr lang="en-US" b="1" dirty="0">
                <a:solidFill>
                  <a:srgbClr val="D22B31"/>
                </a:solidFill>
                <a:latin typeface="Baskerville Old Face" panose="02020602080505020303" pitchFamily="18" charset="0"/>
              </a:rPr>
              <a:t>Clash</a:t>
            </a:r>
            <a:r>
              <a:rPr lang="en-US" b="1" dirty="0">
                <a:solidFill>
                  <a:srgbClr val="17277D"/>
                </a:solidFill>
                <a:latin typeface="Baskerville Old Face" panose="02020602080505020303" pitchFamily="18" charset="0"/>
              </a:rPr>
              <a:t>Games</a:t>
            </a:r>
            <a:r>
              <a:rPr lang="en-US" b="1" dirty="0">
                <a:solidFill>
                  <a:srgbClr val="D22B31"/>
                </a:solidFill>
                <a:latin typeface="Baskerville Old Face" panose="02020602080505020303" pitchFamily="18" charset="0"/>
              </a:rPr>
              <a:t>.com/</a:t>
            </a:r>
            <a:r>
              <a:rPr lang="en-US" b="1" dirty="0" err="1">
                <a:solidFill>
                  <a:srgbClr val="D22B31"/>
                </a:solidFill>
                <a:latin typeface="Baskerville Old Face" panose="02020602080505020303" pitchFamily="18" charset="0"/>
              </a:rPr>
              <a:t>fantasysports</a:t>
            </a:r>
            <a:endParaRPr lang="en-US" dirty="0">
              <a:solidFill>
                <a:srgbClr val="D22B3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1DD414-FFED-4686-8E8A-6EACAB6C9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875" y="1269912"/>
            <a:ext cx="4852747" cy="12131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153707-E1F8-4555-8C87-F07E69949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95" y="2762161"/>
            <a:ext cx="1963544" cy="280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28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25850" y="197664"/>
            <a:ext cx="5339952" cy="1325563"/>
          </a:xfrm>
          <a:prstGeom prst="rect">
            <a:avLst/>
          </a:prstGeom>
          <a:solidFill>
            <a:schemeClr val="bg1">
              <a:alpha val="19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D22B31"/>
                </a:solidFill>
                <a:latin typeface="Avenir Book" charset="0"/>
                <a:ea typeface="Avenir Book" charset="0"/>
                <a:cs typeface="Avenir Book" charset="0"/>
              </a:rPr>
              <a:t>OUR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TIMELINE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10493805" y="197664"/>
            <a:ext cx="1494443" cy="263525"/>
            <a:chOff x="6942001" y="127143"/>
            <a:chExt cx="1493975" cy="263381"/>
          </a:xfrm>
        </p:grpSpPr>
        <p:sp>
          <p:nvSpPr>
            <p:cNvPr id="10" name="Oval 9"/>
            <p:cNvSpPr/>
            <p:nvPr/>
          </p:nvSpPr>
          <p:spPr>
            <a:xfrm>
              <a:off x="8170341" y="127143"/>
              <a:ext cx="222180" cy="222129"/>
            </a:xfrm>
            <a:prstGeom prst="ellipse">
              <a:avLst/>
            </a:prstGeom>
            <a:solidFill>
              <a:srgbClr val="17277D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Subtitle 2"/>
            <p:cNvSpPr txBox="1">
              <a:spLocks/>
            </p:cNvSpPr>
            <p:nvPr/>
          </p:nvSpPr>
          <p:spPr>
            <a:xfrm>
              <a:off x="6942001" y="166808"/>
              <a:ext cx="1250558" cy="171357"/>
            </a:xfrm>
            <a:prstGeom prst="rect">
              <a:avLst/>
            </a:prstGeom>
          </p:spPr>
          <p:txBody>
            <a:bodyPr>
              <a:normAutofit fontScale="92500"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lnSpc>
                  <a:spcPct val="70000"/>
                </a:lnSpc>
                <a:spcAft>
                  <a:spcPts val="0"/>
                </a:spcAft>
                <a:defRPr/>
              </a:pPr>
              <a:r>
                <a:rPr lang="en-US" sz="8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Oswald Light"/>
                  <a:cs typeface="Oswald Light"/>
                </a:rPr>
                <a:t>Our Timeline</a:t>
              </a:r>
              <a:endParaRPr lang="en-US" sz="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Oswald Light"/>
                <a:cs typeface="Oswald Light"/>
              </a:endParaRPr>
            </a:p>
          </p:txBody>
        </p:sp>
        <p:sp>
          <p:nvSpPr>
            <p:cNvPr id="12" name="Subtitle 2"/>
            <p:cNvSpPr txBox="1">
              <a:spLocks/>
            </p:cNvSpPr>
            <p:nvPr/>
          </p:nvSpPr>
          <p:spPr bwMode="auto">
            <a:xfrm>
              <a:off x="8127468" y="164651"/>
              <a:ext cx="308508" cy="22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altLang="en-US" sz="800" dirty="0">
                  <a:solidFill>
                    <a:schemeClr val="bg1"/>
                  </a:solidFill>
                  <a:latin typeface="Oswald Light" charset="0"/>
                </a:rPr>
                <a:t>09</a:t>
              </a:r>
            </a:p>
          </p:txBody>
        </p:sp>
      </p:grpSp>
      <p:sp>
        <p:nvSpPr>
          <p:cNvPr id="31" name="Chevron 30"/>
          <p:cNvSpPr/>
          <p:nvPr/>
        </p:nvSpPr>
        <p:spPr>
          <a:xfrm>
            <a:off x="7237939" y="1838225"/>
            <a:ext cx="3255866" cy="1635242"/>
          </a:xfrm>
          <a:prstGeom prst="chevron">
            <a:avLst>
              <a:gd name="adj" fmla="val 20758"/>
            </a:avLst>
          </a:prstGeom>
          <a:solidFill>
            <a:srgbClr val="D22B31">
              <a:alpha val="86000"/>
            </a:srgbClr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82880" tIns="0" bIns="91440" rtlCol="0" anchor="ctr" anchorCtr="0"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GO!</a:t>
            </a:r>
          </a:p>
        </p:txBody>
      </p:sp>
      <p:sp>
        <p:nvSpPr>
          <p:cNvPr id="32" name="Chevron 31"/>
          <p:cNvSpPr/>
          <p:nvPr/>
        </p:nvSpPr>
        <p:spPr>
          <a:xfrm>
            <a:off x="4528939" y="1838225"/>
            <a:ext cx="3073953" cy="1635242"/>
          </a:xfrm>
          <a:prstGeom prst="chevron">
            <a:avLst>
              <a:gd name="adj" fmla="val 2075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82880" tIns="0" bIns="91440" rtlCol="0" anchor="ctr" anchorCtr="0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ESTABLISH PAY to PLAY AFFILIATES</a:t>
            </a:r>
            <a:endParaRPr lang="en-US" sz="1333" dirty="0">
              <a:solidFill>
                <a:srgbClr val="FFFFFF"/>
              </a:solidFill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2310542" y="1838225"/>
            <a:ext cx="2583350" cy="1635242"/>
          </a:xfrm>
          <a:prstGeom prst="homePlate">
            <a:avLst>
              <a:gd name="adj" fmla="val 22102"/>
            </a:avLst>
          </a:prstGeom>
          <a:solidFill>
            <a:srgbClr val="17277D">
              <a:alpha val="77000"/>
            </a:srgbClr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0" bIns="91440" rtlCol="0" anchor="ctr" anchorCtr="0"/>
          <a:lstStyle/>
          <a:p>
            <a:pPr algn="ctr"/>
            <a:r>
              <a:rPr lang="en-US" sz="3200" dirty="0">
                <a:solidFill>
                  <a:srgbClr val="FFFFFF"/>
                </a:solidFill>
                <a:ea typeface="Avenir Next" charset="0"/>
                <a:cs typeface="Avenir Next" charset="0"/>
              </a:rPr>
              <a:t>Pay to Play Software Build</a:t>
            </a:r>
          </a:p>
        </p:txBody>
      </p:sp>
      <p:sp>
        <p:nvSpPr>
          <p:cNvPr id="35" name="Oval 34"/>
          <p:cNvSpPr/>
          <p:nvPr/>
        </p:nvSpPr>
        <p:spPr>
          <a:xfrm>
            <a:off x="3218175" y="3863492"/>
            <a:ext cx="768085" cy="768085"/>
          </a:xfrm>
          <a:prstGeom prst="ellipse">
            <a:avLst/>
          </a:prstGeom>
          <a:solidFill>
            <a:srgbClr val="17277D">
              <a:alpha val="7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6" name="Oval 35"/>
          <p:cNvSpPr/>
          <p:nvPr/>
        </p:nvSpPr>
        <p:spPr>
          <a:xfrm>
            <a:off x="5681873" y="3863492"/>
            <a:ext cx="768085" cy="7680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7" name="Oval 36"/>
          <p:cNvSpPr/>
          <p:nvPr/>
        </p:nvSpPr>
        <p:spPr>
          <a:xfrm>
            <a:off x="8406638" y="3863492"/>
            <a:ext cx="768085" cy="768085"/>
          </a:xfrm>
          <a:prstGeom prst="ellipse">
            <a:avLst/>
          </a:prstGeom>
          <a:solidFill>
            <a:srgbClr val="D22B31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38" name="Straight Connector 37"/>
          <p:cNvCxnSpPr/>
          <p:nvPr/>
        </p:nvCxnSpPr>
        <p:spPr>
          <a:xfrm rot="5400000" flipH="1" flipV="1">
            <a:off x="5846113" y="3681232"/>
            <a:ext cx="439604" cy="22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592289" y="3461543"/>
            <a:ext cx="10040" cy="401949"/>
          </a:xfrm>
          <a:prstGeom prst="line">
            <a:avLst/>
          </a:prstGeom>
          <a:ln>
            <a:solidFill>
              <a:schemeClr val="accent1">
                <a:lumMod val="75000"/>
                <a:alpha val="7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 flipH="1" flipV="1">
            <a:off x="8570878" y="3681232"/>
            <a:ext cx="439604" cy="225"/>
          </a:xfrm>
          <a:prstGeom prst="line">
            <a:avLst/>
          </a:prstGeom>
          <a:ln>
            <a:solidFill>
              <a:srgbClr val="F23046">
                <a:alpha val="8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450961" y="4845822"/>
            <a:ext cx="2302286" cy="1066318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lIns="243840" rIns="24384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1400" b="1" dirty="0"/>
              <a:t>First 3 Months after funding will be used to move from MVP product to more refined product</a:t>
            </a:r>
            <a:r>
              <a:rPr lang="en-US" sz="1400" b="1" dirty="0">
                <a:solidFill>
                  <a:srgbClr val="5FA342"/>
                </a:solidFill>
              </a:rPr>
              <a:t>.</a:t>
            </a:r>
            <a:endParaRPr lang="en-US" sz="1200" dirty="0">
              <a:solidFill>
                <a:srgbClr val="5FA342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535190" y="4845822"/>
            <a:ext cx="2531820" cy="323165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lIns="243840" rIns="243840" bIns="60960">
            <a:spAutoFit/>
          </a:bodyPr>
          <a:lstStyle/>
          <a:p>
            <a:pPr algn="ctr"/>
            <a:r>
              <a:rPr lang="en-US" sz="1400" b="1" dirty="0"/>
              <a:t>Go!  Full marketing press.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918738" y="4845822"/>
            <a:ext cx="2450961" cy="874598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lIns="243840" rIns="24384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1400" b="1" dirty="0"/>
              <a:t>Establish affiliates and marketing.  Begin gathering players.  Launch first contests.  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36E8A7-2229-45D9-9BAE-DAB4AE3EBD8E}"/>
              </a:ext>
            </a:extLst>
          </p:cNvPr>
          <p:cNvSpPr/>
          <p:nvPr/>
        </p:nvSpPr>
        <p:spPr>
          <a:xfrm>
            <a:off x="3066580" y="4017798"/>
            <a:ext cx="1071497" cy="491160"/>
          </a:xfrm>
          <a:prstGeom prst="rect">
            <a:avLst/>
          </a:prstGeom>
          <a:noFill/>
        </p:spPr>
        <p:txBody>
          <a:bodyPr wrap="square" lIns="243840" rIns="24384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Months</a:t>
            </a:r>
          </a:p>
          <a:p>
            <a:pPr algn="ctr">
              <a:lnSpc>
                <a:spcPct val="89000"/>
              </a:lnSpc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1-3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AC54053-2F15-407D-B957-92AA9779A79B}"/>
              </a:ext>
            </a:extLst>
          </p:cNvPr>
          <p:cNvSpPr/>
          <p:nvPr/>
        </p:nvSpPr>
        <p:spPr>
          <a:xfrm>
            <a:off x="5530279" y="4017798"/>
            <a:ext cx="1071497" cy="491160"/>
          </a:xfrm>
          <a:prstGeom prst="rect">
            <a:avLst/>
          </a:prstGeom>
          <a:noFill/>
        </p:spPr>
        <p:txBody>
          <a:bodyPr wrap="square" lIns="243840" rIns="24384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Months</a:t>
            </a:r>
          </a:p>
          <a:p>
            <a:pPr algn="ctr">
              <a:lnSpc>
                <a:spcPct val="89000"/>
              </a:lnSpc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4-6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24332D-F9AA-4898-A4C2-AEA9B47AF3C8}"/>
              </a:ext>
            </a:extLst>
          </p:cNvPr>
          <p:cNvSpPr/>
          <p:nvPr/>
        </p:nvSpPr>
        <p:spPr>
          <a:xfrm>
            <a:off x="8254818" y="4045592"/>
            <a:ext cx="1071497" cy="491160"/>
          </a:xfrm>
          <a:prstGeom prst="rect">
            <a:avLst/>
          </a:prstGeom>
          <a:noFill/>
        </p:spPr>
        <p:txBody>
          <a:bodyPr wrap="square" lIns="243840" rIns="24384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Months</a:t>
            </a:r>
          </a:p>
          <a:p>
            <a:pPr algn="ctr">
              <a:lnSpc>
                <a:spcPct val="89000"/>
              </a:lnSpc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7+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75BCDB8-729A-4758-8377-3A55C4B21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8509" y="6219771"/>
            <a:ext cx="2247819" cy="5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555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7" dur="9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8" dur="9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5556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5556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5" dur="1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6" dur="1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  <p:bldP spid="33" grpId="0" animBg="1"/>
          <p:bldP spid="35" grpId="0" animBg="1"/>
          <p:bldP spid="36" grpId="0" animBg="1"/>
          <p:bldP spid="37" grpId="0" animBg="1"/>
          <p:bldP spid="44" grpId="0" animBg="1"/>
          <p:bldP spid="45" grpId="0" animBg="1"/>
          <p:bldP spid="46" grpId="0" animBg="1"/>
          <p:bldP spid="27" grpId="0"/>
          <p:bldP spid="2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  <p:bldP spid="33" grpId="0" animBg="1"/>
          <p:bldP spid="35" grpId="0" animBg="1"/>
          <p:bldP spid="36" grpId="0" animBg="1"/>
          <p:bldP spid="37" grpId="0" animBg="1"/>
          <p:bldP spid="44" grpId="0" animBg="1"/>
          <p:bldP spid="45" grpId="0" animBg="1"/>
          <p:bldP spid="46" grpId="0" animBg="1"/>
          <p:bldP spid="27" grpId="0"/>
          <p:bldP spid="29" grpId="0"/>
          <p:bldP spid="3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6BA027B-2D44-448D-881D-92785BA94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86922" y="1765300"/>
            <a:ext cx="2932637" cy="50927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019037" y="5301748"/>
            <a:ext cx="4312300" cy="3471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605911797"/>
              </p:ext>
            </p:extLst>
          </p:nvPr>
        </p:nvGraphicFramePr>
        <p:xfrm>
          <a:off x="2138365" y="965302"/>
          <a:ext cx="8455067" cy="5690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2069000"/>
            <a:ext cx="4564185" cy="340529"/>
          </a:xfrm>
          <a:prstGeom prst="rect">
            <a:avLst/>
          </a:prstGeom>
          <a:solidFill>
            <a:srgbClr val="D22B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TextBox 9"/>
          <p:cNvSpPr txBox="1"/>
          <p:nvPr/>
        </p:nvSpPr>
        <p:spPr>
          <a:xfrm>
            <a:off x="4647782" y="2771784"/>
            <a:ext cx="3284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solidFill>
                  <a:srgbClr val="17277D"/>
                </a:solidFill>
              </a:rPr>
              <a:t>$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525,000</a:t>
            </a:r>
            <a:r>
              <a:rPr lang="en-US" sz="6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7297" y="3810415"/>
            <a:ext cx="298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INVESTMENT OPPORTUNITY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EXCHANGE FOR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029349" y="2018303"/>
            <a:ext cx="656167" cy="734484"/>
            <a:chOff x="2726" y="1026"/>
            <a:chExt cx="310" cy="347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2840" y="1207"/>
              <a:ext cx="82" cy="109"/>
            </a:xfrm>
            <a:custGeom>
              <a:avLst/>
              <a:gdLst>
                <a:gd name="T0" fmla="*/ 497 w 497"/>
                <a:gd name="T1" fmla="*/ 79 h 661"/>
                <a:gd name="T2" fmla="*/ 497 w 497"/>
                <a:gd name="T3" fmla="*/ 79 h 661"/>
                <a:gd name="T4" fmla="*/ 271 w 497"/>
                <a:gd name="T5" fmla="*/ 0 h 661"/>
                <a:gd name="T6" fmla="*/ 51 w 497"/>
                <a:gd name="T7" fmla="*/ 160 h 661"/>
                <a:gd name="T8" fmla="*/ 278 w 497"/>
                <a:gd name="T9" fmla="*/ 326 h 661"/>
                <a:gd name="T10" fmla="*/ 487 w 497"/>
                <a:gd name="T11" fmla="*/ 510 h 661"/>
                <a:gd name="T12" fmla="*/ 278 w 497"/>
                <a:gd name="T13" fmla="*/ 661 h 661"/>
                <a:gd name="T14" fmla="*/ 0 w 497"/>
                <a:gd name="T15" fmla="*/ 552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7" h="661">
                  <a:moveTo>
                    <a:pt x="497" y="79"/>
                  </a:moveTo>
                  <a:lnTo>
                    <a:pt x="497" y="79"/>
                  </a:lnTo>
                  <a:cubicBezTo>
                    <a:pt x="432" y="35"/>
                    <a:pt x="345" y="0"/>
                    <a:pt x="271" y="0"/>
                  </a:cubicBezTo>
                  <a:cubicBezTo>
                    <a:pt x="188" y="0"/>
                    <a:pt x="51" y="31"/>
                    <a:pt x="51" y="160"/>
                  </a:cubicBezTo>
                  <a:cubicBezTo>
                    <a:pt x="51" y="288"/>
                    <a:pt x="214" y="309"/>
                    <a:pt x="278" y="326"/>
                  </a:cubicBezTo>
                  <a:cubicBezTo>
                    <a:pt x="342" y="343"/>
                    <a:pt x="487" y="357"/>
                    <a:pt x="487" y="510"/>
                  </a:cubicBezTo>
                  <a:cubicBezTo>
                    <a:pt x="487" y="636"/>
                    <a:pt x="354" y="661"/>
                    <a:pt x="278" y="661"/>
                  </a:cubicBezTo>
                  <a:cubicBezTo>
                    <a:pt x="201" y="661"/>
                    <a:pt x="76" y="614"/>
                    <a:pt x="0" y="552"/>
                  </a:cubicBezTo>
                </a:path>
              </a:pathLst>
            </a:custGeom>
            <a:noFill/>
            <a:ln w="17463" cap="rnd">
              <a:solidFill>
                <a:srgbClr val="27347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aseline="-25000" dirty="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2885" y="1187"/>
              <a:ext cx="0" cy="154"/>
            </a:xfrm>
            <a:custGeom>
              <a:avLst/>
              <a:gdLst>
                <a:gd name="T0" fmla="*/ 0 h 938"/>
                <a:gd name="T1" fmla="*/ 0 h 938"/>
                <a:gd name="T2" fmla="*/ 938 h 93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8">
                  <a:moveTo>
                    <a:pt x="0" y="0"/>
                  </a:moveTo>
                  <a:lnTo>
                    <a:pt x="0" y="0"/>
                  </a:lnTo>
                  <a:lnTo>
                    <a:pt x="0" y="938"/>
                  </a:lnTo>
                </a:path>
              </a:pathLst>
            </a:custGeom>
            <a:solidFill>
              <a:srgbClr val="273476"/>
            </a:solidFill>
            <a:ln w="17463" cap="rnd">
              <a:solidFill>
                <a:srgbClr val="27347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aseline="-25000">
                <a:solidFill>
                  <a:srgbClr val="C0222F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2844" y="1142"/>
              <a:ext cx="75" cy="11"/>
            </a:xfrm>
            <a:custGeom>
              <a:avLst/>
              <a:gdLst>
                <a:gd name="T0" fmla="*/ 458 w 458"/>
                <a:gd name="T1" fmla="*/ 0 h 66"/>
                <a:gd name="T2" fmla="*/ 458 w 458"/>
                <a:gd name="T3" fmla="*/ 0 h 66"/>
                <a:gd name="T4" fmla="*/ 229 w 458"/>
                <a:gd name="T5" fmla="*/ 66 h 66"/>
                <a:gd name="T6" fmla="*/ 0 w 458"/>
                <a:gd name="T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8" h="66">
                  <a:moveTo>
                    <a:pt x="458" y="0"/>
                  </a:moveTo>
                  <a:lnTo>
                    <a:pt x="458" y="0"/>
                  </a:lnTo>
                  <a:cubicBezTo>
                    <a:pt x="458" y="0"/>
                    <a:pt x="443" y="66"/>
                    <a:pt x="229" y="66"/>
                  </a:cubicBezTo>
                  <a:cubicBezTo>
                    <a:pt x="14" y="66"/>
                    <a:pt x="0" y="0"/>
                    <a:pt x="0" y="0"/>
                  </a:cubicBezTo>
                </a:path>
              </a:pathLst>
            </a:custGeom>
            <a:noFill/>
            <a:ln w="17463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aseline="-2500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2726" y="1026"/>
              <a:ext cx="310" cy="347"/>
            </a:xfrm>
            <a:custGeom>
              <a:avLst/>
              <a:gdLst>
                <a:gd name="T0" fmla="*/ 939 w 1878"/>
                <a:gd name="T1" fmla="*/ 0 h 2109"/>
                <a:gd name="T2" fmla="*/ 939 w 1878"/>
                <a:gd name="T3" fmla="*/ 0 h 2109"/>
                <a:gd name="T4" fmla="*/ 1107 w 1878"/>
                <a:gd name="T5" fmla="*/ 98 h 2109"/>
                <a:gd name="T6" fmla="*/ 1295 w 1878"/>
                <a:gd name="T7" fmla="*/ 154 h 2109"/>
                <a:gd name="T8" fmla="*/ 1452 w 1878"/>
                <a:gd name="T9" fmla="*/ 226 h 2109"/>
                <a:gd name="T10" fmla="*/ 1168 w 1878"/>
                <a:gd name="T11" fmla="*/ 704 h 2109"/>
                <a:gd name="T12" fmla="*/ 1878 w 1878"/>
                <a:gd name="T13" fmla="*/ 1518 h 2109"/>
                <a:gd name="T14" fmla="*/ 939 w 1878"/>
                <a:gd name="T15" fmla="*/ 2109 h 2109"/>
                <a:gd name="T16" fmla="*/ 0 w 1878"/>
                <a:gd name="T17" fmla="*/ 1518 h 2109"/>
                <a:gd name="T18" fmla="*/ 710 w 1878"/>
                <a:gd name="T19" fmla="*/ 704 h 2109"/>
                <a:gd name="T20" fmla="*/ 426 w 1878"/>
                <a:gd name="T21" fmla="*/ 226 h 2109"/>
                <a:gd name="T22" fmla="*/ 582 w 1878"/>
                <a:gd name="T23" fmla="*/ 154 h 2109"/>
                <a:gd name="T24" fmla="*/ 771 w 1878"/>
                <a:gd name="T25" fmla="*/ 98 h 2109"/>
                <a:gd name="T26" fmla="*/ 939 w 1878"/>
                <a:gd name="T27" fmla="*/ 0 h 2109"/>
                <a:gd name="T28" fmla="*/ 939 w 1878"/>
                <a:gd name="T29" fmla="*/ 0 h 2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8" h="2109">
                  <a:moveTo>
                    <a:pt x="939" y="0"/>
                  </a:moveTo>
                  <a:lnTo>
                    <a:pt x="939" y="0"/>
                  </a:lnTo>
                  <a:cubicBezTo>
                    <a:pt x="1021" y="0"/>
                    <a:pt x="1063" y="51"/>
                    <a:pt x="1107" y="98"/>
                  </a:cubicBezTo>
                  <a:cubicBezTo>
                    <a:pt x="1161" y="154"/>
                    <a:pt x="1215" y="193"/>
                    <a:pt x="1295" y="154"/>
                  </a:cubicBezTo>
                  <a:cubicBezTo>
                    <a:pt x="1423" y="92"/>
                    <a:pt x="1546" y="136"/>
                    <a:pt x="1452" y="226"/>
                  </a:cubicBezTo>
                  <a:cubicBezTo>
                    <a:pt x="1432" y="245"/>
                    <a:pt x="1168" y="434"/>
                    <a:pt x="1168" y="704"/>
                  </a:cubicBezTo>
                  <a:cubicBezTo>
                    <a:pt x="1453" y="802"/>
                    <a:pt x="1878" y="1127"/>
                    <a:pt x="1878" y="1518"/>
                  </a:cubicBezTo>
                  <a:cubicBezTo>
                    <a:pt x="1878" y="1908"/>
                    <a:pt x="1712" y="2109"/>
                    <a:pt x="939" y="2109"/>
                  </a:cubicBezTo>
                  <a:cubicBezTo>
                    <a:pt x="166" y="2109"/>
                    <a:pt x="0" y="1908"/>
                    <a:pt x="0" y="1518"/>
                  </a:cubicBezTo>
                  <a:cubicBezTo>
                    <a:pt x="0" y="1127"/>
                    <a:pt x="424" y="802"/>
                    <a:pt x="710" y="704"/>
                  </a:cubicBezTo>
                  <a:cubicBezTo>
                    <a:pt x="710" y="434"/>
                    <a:pt x="445" y="245"/>
                    <a:pt x="426" y="226"/>
                  </a:cubicBezTo>
                  <a:cubicBezTo>
                    <a:pt x="332" y="136"/>
                    <a:pt x="455" y="92"/>
                    <a:pt x="582" y="154"/>
                  </a:cubicBezTo>
                  <a:cubicBezTo>
                    <a:pt x="663" y="193"/>
                    <a:pt x="716" y="154"/>
                    <a:pt x="771" y="98"/>
                  </a:cubicBezTo>
                  <a:cubicBezTo>
                    <a:pt x="815" y="51"/>
                    <a:pt x="857" y="0"/>
                    <a:pt x="939" y="0"/>
                  </a:cubicBezTo>
                  <a:lnTo>
                    <a:pt x="939" y="0"/>
                  </a:lnTo>
                  <a:close/>
                </a:path>
              </a:pathLst>
            </a:custGeom>
            <a:noFill/>
            <a:ln w="17463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baseline="-25000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505378" y="1927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WE ARE </a:t>
            </a:r>
            <a:r>
              <a:rPr lang="en-US" b="1" dirty="0">
                <a:solidFill>
                  <a:srgbClr val="D22B31"/>
                </a:solidFill>
                <a:latin typeface="Avenir Book" charset="0"/>
                <a:ea typeface="Avenir Book" charset="0"/>
                <a:cs typeface="Avenir Book" charset="0"/>
              </a:rPr>
              <a:t>ASKING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4121" y="4205533"/>
            <a:ext cx="3284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</a:t>
            </a:r>
            <a:r>
              <a:rPr lang="en-US" sz="6400" dirty="0">
                <a:solidFill>
                  <a:srgbClr val="17277D"/>
                </a:solidFill>
              </a:rPr>
              <a:t>%</a:t>
            </a:r>
            <a:r>
              <a:rPr lang="en-US" sz="6400" dirty="0">
                <a:solidFill>
                  <a:srgbClr val="C0222F"/>
                </a:solidFill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10009" y="5113474"/>
            <a:ext cx="298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EQUITY STAKE OF 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COMPANY</a:t>
            </a:r>
          </a:p>
        </p:txBody>
      </p:sp>
      <p:grpSp>
        <p:nvGrpSpPr>
          <p:cNvPr id="29" name="Group 4"/>
          <p:cNvGrpSpPr>
            <a:grpSpLocks/>
          </p:cNvGrpSpPr>
          <p:nvPr/>
        </p:nvGrpSpPr>
        <p:grpSpPr bwMode="auto">
          <a:xfrm>
            <a:off x="10493805" y="197664"/>
            <a:ext cx="1494443" cy="263525"/>
            <a:chOff x="6942001" y="127143"/>
            <a:chExt cx="1493975" cy="263381"/>
          </a:xfrm>
        </p:grpSpPr>
        <p:sp>
          <p:nvSpPr>
            <p:cNvPr id="30" name="Oval 29"/>
            <p:cNvSpPr/>
            <p:nvPr/>
          </p:nvSpPr>
          <p:spPr>
            <a:xfrm>
              <a:off x="8170341" y="127143"/>
              <a:ext cx="222180" cy="222129"/>
            </a:xfrm>
            <a:prstGeom prst="ellipse">
              <a:avLst/>
            </a:prstGeom>
            <a:solidFill>
              <a:srgbClr val="17277D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Subtitle 2"/>
            <p:cNvSpPr txBox="1">
              <a:spLocks/>
            </p:cNvSpPr>
            <p:nvPr/>
          </p:nvSpPr>
          <p:spPr>
            <a:xfrm>
              <a:off x="6942001" y="166808"/>
              <a:ext cx="1250558" cy="171357"/>
            </a:xfrm>
            <a:prstGeom prst="rect">
              <a:avLst/>
            </a:prstGeom>
          </p:spPr>
          <p:txBody>
            <a:bodyPr>
              <a:normAutofit fontScale="92500"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lnSpc>
                  <a:spcPct val="70000"/>
                </a:lnSpc>
                <a:spcAft>
                  <a:spcPts val="0"/>
                </a:spcAft>
                <a:defRPr/>
              </a:pPr>
              <a:r>
                <a:rPr lang="en-US" sz="8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Oswald Light"/>
                  <a:cs typeface="Oswald Light"/>
                </a:rPr>
                <a:t>Asking</a:t>
              </a:r>
              <a:endParaRPr lang="en-US" sz="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Oswald Light"/>
                <a:cs typeface="Oswald Light"/>
              </a:endParaRPr>
            </a:p>
          </p:txBody>
        </p:sp>
        <p:sp>
          <p:nvSpPr>
            <p:cNvPr id="32" name="Subtitle 2"/>
            <p:cNvSpPr txBox="1">
              <a:spLocks/>
            </p:cNvSpPr>
            <p:nvPr/>
          </p:nvSpPr>
          <p:spPr bwMode="auto">
            <a:xfrm>
              <a:off x="8127468" y="164651"/>
              <a:ext cx="308508" cy="22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altLang="en-US" sz="800" dirty="0">
                  <a:solidFill>
                    <a:schemeClr val="bg1"/>
                  </a:solidFill>
                  <a:latin typeface="Oswald Light" charset="0"/>
                </a:rPr>
                <a:t>10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0ABAB90-DA03-4588-AC41-DA1C01450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372" y="6194809"/>
            <a:ext cx="2247819" cy="5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556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25850" y="197664"/>
            <a:ext cx="58442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D22B31"/>
                </a:solidFill>
                <a:latin typeface="Avenir Book" charset="0"/>
                <a:ea typeface="Avenir Book" charset="0"/>
                <a:cs typeface="Avenir Book" charset="0"/>
              </a:rPr>
              <a:t>USE</a:t>
            </a:r>
            <a:r>
              <a:rPr lang="en-US" b="1" dirty="0">
                <a:solidFill>
                  <a:srgbClr val="39B549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OF FUNDS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0493805" y="197664"/>
            <a:ext cx="1494443" cy="263525"/>
            <a:chOff x="6942001" y="127143"/>
            <a:chExt cx="1493975" cy="263381"/>
          </a:xfrm>
        </p:grpSpPr>
        <p:sp>
          <p:nvSpPr>
            <p:cNvPr id="4" name="Oval 3"/>
            <p:cNvSpPr/>
            <p:nvPr/>
          </p:nvSpPr>
          <p:spPr>
            <a:xfrm>
              <a:off x="8170341" y="127143"/>
              <a:ext cx="222180" cy="222129"/>
            </a:xfrm>
            <a:prstGeom prst="ellipse">
              <a:avLst/>
            </a:prstGeom>
            <a:solidFill>
              <a:srgbClr val="17277D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" name="Subtitle 2"/>
            <p:cNvSpPr txBox="1">
              <a:spLocks/>
            </p:cNvSpPr>
            <p:nvPr/>
          </p:nvSpPr>
          <p:spPr>
            <a:xfrm>
              <a:off x="6942001" y="166808"/>
              <a:ext cx="1250558" cy="171357"/>
            </a:xfrm>
            <a:prstGeom prst="rect">
              <a:avLst/>
            </a:prstGeom>
          </p:spPr>
          <p:txBody>
            <a:bodyPr>
              <a:normAutofit fontScale="92500"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lnSpc>
                  <a:spcPct val="70000"/>
                </a:lnSpc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Oswald Light"/>
                  <a:cs typeface="Oswald Light"/>
                </a:rPr>
                <a:t>Use of Funds</a:t>
              </a:r>
            </a:p>
          </p:txBody>
        </p:sp>
        <p:sp>
          <p:nvSpPr>
            <p:cNvPr id="6" name="Subtitle 2"/>
            <p:cNvSpPr txBox="1">
              <a:spLocks/>
            </p:cNvSpPr>
            <p:nvPr/>
          </p:nvSpPr>
          <p:spPr bwMode="auto">
            <a:xfrm>
              <a:off x="8127468" y="164651"/>
              <a:ext cx="308508" cy="22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altLang="en-US" sz="800" dirty="0">
                  <a:solidFill>
                    <a:schemeClr val="bg1"/>
                  </a:solidFill>
                  <a:latin typeface="Oswald Light" charset="0"/>
                </a:rPr>
                <a:t>11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-1361440" y="4477531"/>
            <a:ext cx="5256107" cy="347133"/>
          </a:xfrm>
          <a:prstGeom prst="rect">
            <a:avLst/>
          </a:prstGeom>
          <a:solidFill>
            <a:srgbClr val="1727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Rectangle 10"/>
          <p:cNvSpPr/>
          <p:nvPr/>
        </p:nvSpPr>
        <p:spPr>
          <a:xfrm>
            <a:off x="8514927" y="1937531"/>
            <a:ext cx="5532967" cy="347133"/>
          </a:xfrm>
          <a:prstGeom prst="rect">
            <a:avLst/>
          </a:prstGeom>
          <a:solidFill>
            <a:srgbClr val="D22B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Rounded Rectangle 13"/>
          <p:cNvSpPr/>
          <p:nvPr/>
        </p:nvSpPr>
        <p:spPr>
          <a:xfrm>
            <a:off x="3887896" y="3562661"/>
            <a:ext cx="956701" cy="2176404"/>
          </a:xfrm>
          <a:prstGeom prst="roundRect">
            <a:avLst>
              <a:gd name="adj" fmla="val 50000"/>
            </a:avLst>
          </a:prstGeom>
          <a:solidFill>
            <a:srgbClr val="1727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endParaRPr lang="en-US" sz="3733" dirty="0">
              <a:solidFill>
                <a:srgbClr val="FFFF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732798" y="2314062"/>
            <a:ext cx="956701" cy="2176404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endParaRPr lang="en-US" sz="3733" dirty="0">
              <a:solidFill>
                <a:srgbClr val="FFFFFF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77699" y="1065465"/>
            <a:ext cx="956701" cy="2176404"/>
          </a:xfrm>
          <a:prstGeom prst="roundRect">
            <a:avLst>
              <a:gd name="adj" fmla="val 50000"/>
            </a:avLst>
          </a:prstGeom>
          <a:solidFill>
            <a:srgbClr val="D22B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endParaRPr lang="en-US" sz="3733" dirty="0">
              <a:solidFill>
                <a:srgbClr val="FFFFFF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655248" y="1689763"/>
            <a:ext cx="956701" cy="217640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endParaRPr lang="en-US" sz="3733" dirty="0">
              <a:solidFill>
                <a:srgbClr val="FFFFFF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10347" y="2938362"/>
            <a:ext cx="956701" cy="2176404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endParaRPr lang="en-US" sz="3733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11949" y="3978476"/>
            <a:ext cx="39962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$100,000 Social/Digital Marketing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77074" y="4749037"/>
            <a:ext cx="437977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$50,000 G&amp;A/Hosting/Pre-Marketing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32798" y="5389206"/>
            <a:ext cx="303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$125,000 on Sales/Staff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68426" y="6116943"/>
            <a:ext cx="376597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$150,000 on remaining Software Build </a:t>
            </a:r>
          </a:p>
        </p:txBody>
      </p:sp>
      <p:cxnSp>
        <p:nvCxnSpPr>
          <p:cNvPr id="23" name="Elbow Connector 22"/>
          <p:cNvCxnSpPr/>
          <p:nvPr/>
        </p:nvCxnSpPr>
        <p:spPr>
          <a:xfrm rot="16200000" flipH="1">
            <a:off x="7144012" y="3855753"/>
            <a:ext cx="391063" cy="411889"/>
          </a:xfrm>
          <a:prstGeom prst="bentConnector2">
            <a:avLst/>
          </a:prstGeom>
          <a:ln w="3175" cmpd="sng">
            <a:solidFill>
              <a:schemeClr val="tx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16200000" flipH="1">
            <a:off x="6130210" y="4571404"/>
            <a:ext cx="520862" cy="358985"/>
          </a:xfrm>
          <a:prstGeom prst="bentConnector2">
            <a:avLst/>
          </a:prstGeom>
          <a:ln w="3175" cmpd="sng">
            <a:solidFill>
              <a:schemeClr val="tx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16200000" flipH="1">
            <a:off x="5218485" y="5184979"/>
            <a:ext cx="548100" cy="407674"/>
          </a:xfrm>
          <a:prstGeom prst="bentConnector2">
            <a:avLst/>
          </a:prstGeom>
          <a:ln w="3175" cmpd="sng">
            <a:solidFill>
              <a:schemeClr val="tx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16200000" flipH="1">
            <a:off x="4238663" y="5866649"/>
            <a:ext cx="657348" cy="402180"/>
          </a:xfrm>
          <a:prstGeom prst="bentConnector2">
            <a:avLst/>
          </a:prstGeom>
          <a:ln w="3175" cmpd="sng">
            <a:solidFill>
              <a:schemeClr val="tx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22">
            <a:extLst>
              <a:ext uri="{FF2B5EF4-FFF2-40B4-BE49-F238E27FC236}">
                <a16:creationId xmlns:a16="http://schemas.microsoft.com/office/drawing/2014/main" id="{E1C9424D-7759-4084-B37F-514A693466CC}"/>
              </a:ext>
            </a:extLst>
          </p:cNvPr>
          <p:cNvCxnSpPr/>
          <p:nvPr/>
        </p:nvCxnSpPr>
        <p:spPr>
          <a:xfrm rot="16200000" flipH="1">
            <a:off x="8066462" y="3206470"/>
            <a:ext cx="391063" cy="411889"/>
          </a:xfrm>
          <a:prstGeom prst="bentConnector2">
            <a:avLst/>
          </a:prstGeom>
          <a:ln w="3175" cmpd="sng">
            <a:solidFill>
              <a:schemeClr val="tx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0416A56-FC62-45DB-BCBB-B7C38E88FA08}"/>
              </a:ext>
            </a:extLst>
          </p:cNvPr>
          <p:cNvSpPr txBox="1"/>
          <p:nvPr/>
        </p:nvSpPr>
        <p:spPr>
          <a:xfrm>
            <a:off x="8467938" y="3387421"/>
            <a:ext cx="39962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$100,000 Affiliate Marketing</a:t>
            </a:r>
          </a:p>
        </p:txBody>
      </p:sp>
      <p:pic>
        <p:nvPicPr>
          <p:cNvPr id="8" name="Graphic 7" descr="Cloud Computing">
            <a:extLst>
              <a:ext uri="{FF2B5EF4-FFF2-40B4-BE49-F238E27FC236}">
                <a16:creationId xmlns:a16="http://schemas.microsoft.com/office/drawing/2014/main" id="{B492C986-0FF3-4656-8542-A39B73BA7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4107" y="4188758"/>
            <a:ext cx="807448" cy="807448"/>
          </a:xfrm>
          <a:prstGeom prst="rect">
            <a:avLst/>
          </a:prstGeom>
        </p:spPr>
      </p:pic>
      <p:pic>
        <p:nvPicPr>
          <p:cNvPr id="28" name="Graphic 27" descr="Users">
            <a:extLst>
              <a:ext uri="{FF2B5EF4-FFF2-40B4-BE49-F238E27FC236}">
                <a16:creationId xmlns:a16="http://schemas.microsoft.com/office/drawing/2014/main" id="{B23212BF-332B-4B0E-9240-640B8E4B3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7805" y="3706175"/>
            <a:ext cx="741784" cy="741784"/>
          </a:xfrm>
          <a:prstGeom prst="rect">
            <a:avLst/>
          </a:prstGeom>
        </p:spPr>
      </p:pic>
      <p:pic>
        <p:nvPicPr>
          <p:cNvPr id="32" name="Graphic 31" descr="Head with gears">
            <a:extLst>
              <a:ext uri="{FF2B5EF4-FFF2-40B4-BE49-F238E27FC236}">
                <a16:creationId xmlns:a16="http://schemas.microsoft.com/office/drawing/2014/main" id="{6E8FA646-B51D-46A2-81A9-3795E81F4A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68276" y="3013304"/>
            <a:ext cx="914400" cy="914400"/>
          </a:xfrm>
          <a:prstGeom prst="rect">
            <a:avLst/>
          </a:prstGeom>
        </p:spPr>
      </p:pic>
      <p:pic>
        <p:nvPicPr>
          <p:cNvPr id="34" name="Graphic 33" descr="Crown">
            <a:extLst>
              <a:ext uri="{FF2B5EF4-FFF2-40B4-BE49-F238E27FC236}">
                <a16:creationId xmlns:a16="http://schemas.microsoft.com/office/drawing/2014/main" id="{8BB6F853-817D-4394-95FF-B01A8B7188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02492" y="2299990"/>
            <a:ext cx="914400" cy="914400"/>
          </a:xfrm>
          <a:prstGeom prst="rect">
            <a:avLst/>
          </a:prstGeom>
        </p:spPr>
      </p:pic>
      <p:pic>
        <p:nvPicPr>
          <p:cNvPr id="37" name="Graphic 36" descr="Crown">
            <a:extLst>
              <a:ext uri="{FF2B5EF4-FFF2-40B4-BE49-F238E27FC236}">
                <a16:creationId xmlns:a16="http://schemas.microsoft.com/office/drawing/2014/main" id="{78545A74-824B-4D91-9660-730CD4A333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20004" y="1621964"/>
            <a:ext cx="914400" cy="914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1829D5-D27E-40BC-97A9-01F32FA2EC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68509" y="6219771"/>
            <a:ext cx="2247819" cy="5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6666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68182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182">
                                          <p:cBhvr additive="base">
                                            <p:cTn id="12" dur="11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182">
                                          <p:cBhvr additive="base">
                                            <p:cTn id="13" dur="11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68182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182">
                                          <p:cBhvr additive="base">
                                            <p:cTn id="22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182">
                                          <p:cBhvr additive="base">
                                            <p:cTn id="23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68182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182">
                                          <p:cBhvr additive="base">
                                            <p:cTn id="32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182">
                                          <p:cBhvr additive="base">
                                            <p:cTn id="33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8182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182">
                                          <p:cBhvr additive="base">
                                            <p:cTn id="42" dur="11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182">
                                          <p:cBhvr additive="base">
                                            <p:cTn id="43" dur="11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8182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182">
                                          <p:cBhvr additive="base">
                                            <p:cTn id="52" dur="1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182">
                                          <p:cBhvr additive="base">
                                            <p:cTn id="53" dur="1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3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/>
          <p:bldP spid="20" grpId="0"/>
          <p:bldP spid="21" grpId="0"/>
          <p:bldP spid="22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6666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1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1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1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3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/>
          <p:bldP spid="20" grpId="0"/>
          <p:bldP spid="21" grpId="0"/>
          <p:bldP spid="22" grpId="0"/>
          <p:bldP spid="5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8CBC54F-D3DB-464C-8620-9E6DC7BB6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4610" y="2603663"/>
            <a:ext cx="62650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GeosansLight" panose="02000603020000020003" pitchFamily="2" charset="0"/>
              </a:rPr>
              <a:t>THANK</a:t>
            </a: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eosansLight" panose="02000603020000020003" pitchFamily="2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GeosansLight" panose="02000603020000020003" pitchFamily="2" charset="0"/>
              </a:rPr>
              <a:t>YOU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6096000" y="4505325"/>
            <a:ext cx="5142268" cy="150626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096000" y="4206129"/>
            <a:ext cx="5110653" cy="672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B47258B-E6AC-45A8-AA9F-5859DE0D4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40" y="420538"/>
            <a:ext cx="5110529" cy="12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36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FA9DA0-6734-4CC2-9AB7-1EC1ACF02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5300"/>
            <a:ext cx="10080523" cy="50927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5850" y="197664"/>
            <a:ext cx="7338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17277D"/>
                </a:solidFill>
                <a:latin typeface="Avenir Book" charset="0"/>
                <a:ea typeface="Avenir Book" charset="0"/>
                <a:cs typeface="Avenir Book" charset="0"/>
              </a:rPr>
              <a:t>Timeline of Interest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0493805" y="197664"/>
            <a:ext cx="1494443" cy="263526"/>
            <a:chOff x="6942001" y="127143"/>
            <a:chExt cx="1493975" cy="263382"/>
          </a:xfrm>
        </p:grpSpPr>
        <p:sp>
          <p:nvSpPr>
            <p:cNvPr id="7" name="Oval 6"/>
            <p:cNvSpPr/>
            <p:nvPr/>
          </p:nvSpPr>
          <p:spPr>
            <a:xfrm>
              <a:off x="8170341" y="127143"/>
              <a:ext cx="222180" cy="222129"/>
            </a:xfrm>
            <a:prstGeom prst="ellipse">
              <a:avLst/>
            </a:prstGeom>
            <a:solidFill>
              <a:srgbClr val="17277D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6942001" y="166808"/>
              <a:ext cx="1250558" cy="171357"/>
            </a:xfrm>
            <a:prstGeom prst="rect">
              <a:avLst/>
            </a:prstGeom>
          </p:spPr>
          <p:txBody>
            <a:bodyPr>
              <a:normAutofit fontScale="92500"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lnSpc>
                  <a:spcPct val="70000"/>
                </a:lnSpc>
                <a:spcAft>
                  <a:spcPts val="0"/>
                </a:spcAft>
                <a:defRPr/>
              </a:pPr>
              <a:r>
                <a:rPr lang="en-US" sz="800" dirty="0" err="1">
                  <a:solidFill>
                    <a:schemeClr val="tx1">
                      <a:lumMod val="40000"/>
                      <a:lumOff val="60000"/>
                    </a:schemeClr>
                  </a:solidFill>
                  <a:latin typeface="Oswald Light"/>
                  <a:cs typeface="Oswald Light"/>
                </a:rPr>
                <a:t>SportsClashGames</a:t>
              </a:r>
              <a:endParaRPr lang="en-US" sz="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Oswald Light"/>
                <a:cs typeface="Oswald Light"/>
              </a:endParaRPr>
            </a:p>
          </p:txBody>
        </p:sp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8127468" y="164652"/>
              <a:ext cx="308508" cy="22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altLang="en-US" sz="800" dirty="0">
                  <a:solidFill>
                    <a:schemeClr val="bg1"/>
                  </a:solidFill>
                  <a:latin typeface="Oswald Light" charset="0"/>
                </a:rPr>
                <a:t>01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2772526" y="1929389"/>
            <a:ext cx="2317195" cy="2186031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rot="10800000">
            <a:off x="2772527" y="1889250"/>
            <a:ext cx="2316065" cy="2232415"/>
          </a:xfrm>
          <a:prstGeom prst="arc">
            <a:avLst>
              <a:gd name="adj1" fmla="val 10766207"/>
              <a:gd name="adj2" fmla="val 51677"/>
            </a:avLst>
          </a:prstGeom>
          <a:ln w="69850" cap="rnd">
            <a:solidFill>
              <a:srgbClr val="D22B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094164" y="1955180"/>
            <a:ext cx="2302347" cy="2160240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5094164" y="1955180"/>
            <a:ext cx="2301219" cy="2159112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rgbClr val="2734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277D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396511" y="1929389"/>
            <a:ext cx="2352172" cy="2186031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 rot="10800000">
            <a:off x="7397638" y="1955180"/>
            <a:ext cx="2351045" cy="2159112"/>
          </a:xfrm>
          <a:prstGeom prst="arc">
            <a:avLst>
              <a:gd name="adj1" fmla="val 10773463"/>
              <a:gd name="adj2" fmla="val 0"/>
            </a:avLst>
          </a:prstGeom>
          <a:ln w="69850" cap="rnd">
            <a:solidFill>
              <a:srgbClr val="D22B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3592253" y="2207209"/>
            <a:ext cx="747904" cy="747904"/>
          </a:xfrm>
          <a:prstGeom prst="ellipse">
            <a:avLst/>
          </a:prstGeom>
          <a:solidFill>
            <a:srgbClr val="D22B3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D22B31"/>
              </a:solidFill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5889211" y="2207209"/>
            <a:ext cx="747904" cy="747904"/>
          </a:xfrm>
          <a:prstGeom prst="ellipse">
            <a:avLst/>
          </a:prstGeom>
          <a:solidFill>
            <a:srgbClr val="27347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17277D"/>
              </a:solidFill>
            </a:endParaRPr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8202790" y="2187337"/>
            <a:ext cx="747904" cy="747904"/>
          </a:xfrm>
          <a:prstGeom prst="ellipse">
            <a:avLst/>
          </a:prstGeom>
          <a:solidFill>
            <a:srgbClr val="D22B3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158077" y="4570626"/>
            <a:ext cx="2148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2009 </a:t>
            </a:r>
            <a:r>
              <a:rPr lang="en-US" sz="1400" dirty="0" err="1"/>
              <a:t>Fanduel</a:t>
            </a:r>
            <a:r>
              <a:rPr lang="en-US" sz="1400" dirty="0"/>
              <a:t> launches</a:t>
            </a:r>
          </a:p>
          <a:p>
            <a:r>
              <a:rPr lang="en-US" sz="1400" dirty="0"/>
              <a:t>2011 DraftKings launches</a:t>
            </a:r>
          </a:p>
          <a:p>
            <a:r>
              <a:rPr lang="en-US" sz="1400" dirty="0"/>
              <a:t>2018 Supreme Court strikes down PASPA clearing way for US Sports Betting market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39416" y="4474070"/>
            <a:ext cx="753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en-US" sz="3600" dirty="0">
                <a:solidFill>
                  <a:srgbClr val="D22B3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625071" y="4515486"/>
            <a:ext cx="19104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SportsClash games begins development May 2018</a:t>
            </a:r>
          </a:p>
          <a:p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5131447" y="4467974"/>
            <a:ext cx="826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en-US" sz="3600" dirty="0">
                <a:solidFill>
                  <a:srgbClr val="D22B31"/>
                </a:solidFill>
              </a:rPr>
              <a:t>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202248" y="4515486"/>
            <a:ext cx="22478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We expect to launch our first games for March Madness tournament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16129" y="4467974"/>
            <a:ext cx="797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en-US" sz="3600" dirty="0">
                <a:solidFill>
                  <a:srgbClr val="D22B31"/>
                </a:solidFill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60546" y="3088724"/>
            <a:ext cx="2157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Key Dates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163041" y="3088724"/>
            <a:ext cx="2157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SportsClashGames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development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535534" y="3068028"/>
            <a:ext cx="2157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March 2020 launch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8290074" y="2419943"/>
            <a:ext cx="565046" cy="347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C5393C-CA36-441E-97F0-8C018A929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042" y="2229621"/>
            <a:ext cx="673330" cy="6733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574478-1E34-4F08-9BEE-AA1EE5042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849" y="2360350"/>
            <a:ext cx="497624" cy="4968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135F80-EC31-4A4D-AF3B-8ABDBB6F2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8509" y="6219771"/>
            <a:ext cx="2247819" cy="5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27" grpId="0"/>
          <p:bldP spid="28" grpId="0"/>
          <p:bldP spid="29" grpId="0"/>
          <p:bldP spid="30" grpId="0"/>
          <p:bldP spid="31" grpId="0"/>
          <p:bldP spid="32" grpId="0"/>
          <p:bldP spid="33" grpId="0"/>
          <p:bldP spid="34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27" grpId="0"/>
          <p:bldP spid="28" grpId="0"/>
          <p:bldP spid="29" grpId="0"/>
          <p:bldP spid="30" grpId="0"/>
          <p:bldP spid="31" grpId="0"/>
          <p:bldP spid="32" grpId="0"/>
          <p:bldP spid="33" grpId="0"/>
          <p:bldP spid="34" grpId="0"/>
          <p:bldP spid="3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0" y="-11639"/>
            <a:ext cx="12996268" cy="6840141"/>
          </a:xfrm>
          <a:prstGeom prst="rect">
            <a:avLst/>
          </a:prstGeom>
        </p:spPr>
      </p:pic>
      <p:pic>
        <p:nvPicPr>
          <p:cNvPr id="522" name="Picture 52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alphaModFix amt="70000"/>
          </a:blip>
          <a:stretch>
            <a:fillRect/>
          </a:stretch>
        </p:blipFill>
        <p:spPr>
          <a:xfrm>
            <a:off x="1739251" y="1870848"/>
            <a:ext cx="8060044" cy="49871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16844" y="501488"/>
            <a:ext cx="8104338" cy="1325563"/>
          </a:xfrm>
          <a:prstGeom prst="rect">
            <a:avLst/>
          </a:prstGeom>
          <a:solidFill>
            <a:schemeClr val="bg1">
              <a:alpha val="14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HOW BIG IS THE COMBINED</a:t>
            </a:r>
          </a:p>
          <a:p>
            <a:pPr algn="ctr"/>
            <a:r>
              <a:rPr lang="en-US" b="1" dirty="0">
                <a:solidFill>
                  <a:srgbClr val="17277D"/>
                </a:solidFill>
                <a:latin typeface="Avenir Book" charset="0"/>
                <a:ea typeface="Avenir Book" charset="0"/>
                <a:cs typeface="Avenir Book" charset="0"/>
              </a:rPr>
              <a:t> U.S. SPORTS BETTING MARKET and FANTASY SPORTS MARKET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?</a:t>
            </a:r>
          </a:p>
          <a:p>
            <a:pPr algn="ctr"/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243649" y="3196783"/>
            <a:ext cx="1351525" cy="1351525"/>
          </a:xfrm>
          <a:prstGeom prst="ellipse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9" name="Pie 18"/>
          <p:cNvSpPr/>
          <p:nvPr/>
        </p:nvSpPr>
        <p:spPr>
          <a:xfrm flipH="1">
            <a:off x="2243649" y="3196992"/>
            <a:ext cx="1351525" cy="1351525"/>
          </a:xfrm>
          <a:prstGeom prst="pie">
            <a:avLst>
              <a:gd name="adj1" fmla="val 5624483"/>
              <a:gd name="adj2" fmla="val 16200000"/>
            </a:avLst>
          </a:prstGeom>
          <a:solidFill>
            <a:srgbClr val="D22B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351473" y="3304816"/>
            <a:ext cx="1135877" cy="113587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rgbClr val="17277D"/>
                </a:solidFill>
              </a:rPr>
              <a:t>$5 Billion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LEGALLY IN </a:t>
            </a:r>
            <a:r>
              <a:rPr lang="en-US" sz="1000" b="1" dirty="0">
                <a:solidFill>
                  <a:schemeClr val="tx1"/>
                </a:solidFill>
              </a:rPr>
              <a:t>NEVADA,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NEW JERSEY</a:t>
            </a:r>
          </a:p>
        </p:txBody>
      </p:sp>
      <p:sp>
        <p:nvSpPr>
          <p:cNvPr id="37" name="Oval 36"/>
          <p:cNvSpPr/>
          <p:nvPr/>
        </p:nvSpPr>
        <p:spPr>
          <a:xfrm flipH="1">
            <a:off x="8387518" y="3774465"/>
            <a:ext cx="1607937" cy="1639958"/>
          </a:xfrm>
          <a:prstGeom prst="ellipse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8" name="Pie 27"/>
          <p:cNvSpPr/>
          <p:nvPr/>
        </p:nvSpPr>
        <p:spPr>
          <a:xfrm flipH="1">
            <a:off x="8449409" y="3847338"/>
            <a:ext cx="1474488" cy="1462137"/>
          </a:xfrm>
          <a:prstGeom prst="pie">
            <a:avLst>
              <a:gd name="adj1" fmla="val 16578456"/>
              <a:gd name="adj2" fmla="val 16200000"/>
            </a:avLst>
          </a:prstGeom>
          <a:solidFill>
            <a:srgbClr val="D22B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8539973" y="3927945"/>
            <a:ext cx="1292603" cy="129216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rgbClr val="17277D"/>
                </a:solidFill>
              </a:rPr>
              <a:t>$14 Billion</a:t>
            </a:r>
          </a:p>
          <a:p>
            <a:pPr algn="ctr"/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FANTASY</a:t>
            </a:r>
          </a:p>
          <a:p>
            <a:pPr algn="ctr"/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SPORTS MARKET</a:t>
            </a:r>
          </a:p>
          <a:p>
            <a:pPr algn="ctr"/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2018</a:t>
            </a:r>
          </a:p>
          <a:p>
            <a:pPr algn="ctr"/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 flipH="1">
            <a:off x="5302098" y="5176485"/>
            <a:ext cx="1351525" cy="1351525"/>
          </a:xfrm>
          <a:prstGeom prst="ellipse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8" name="Pie 37"/>
          <p:cNvSpPr/>
          <p:nvPr/>
        </p:nvSpPr>
        <p:spPr>
          <a:xfrm flipH="1">
            <a:off x="5306964" y="5176483"/>
            <a:ext cx="1351525" cy="1351525"/>
          </a:xfrm>
          <a:prstGeom prst="pie">
            <a:avLst>
              <a:gd name="adj1" fmla="val 11546153"/>
              <a:gd name="adj2" fmla="val 16200000"/>
            </a:avLst>
          </a:prstGeom>
          <a:solidFill>
            <a:srgbClr val="2734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401075" y="5284308"/>
            <a:ext cx="1135877" cy="113587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rgbClr val="17277D"/>
                </a:solidFill>
              </a:rPr>
              <a:t>1 in 6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AMERICANS</a:t>
            </a:r>
            <a:br>
              <a:rPr lang="en-US" sz="105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PLAY FANTASY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SPORTS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0493805" y="197664"/>
            <a:ext cx="1494443" cy="263525"/>
            <a:chOff x="6942001" y="127143"/>
            <a:chExt cx="1493975" cy="263381"/>
          </a:xfrm>
        </p:grpSpPr>
        <p:sp>
          <p:nvSpPr>
            <p:cNvPr id="5" name="Oval 4"/>
            <p:cNvSpPr/>
            <p:nvPr/>
          </p:nvSpPr>
          <p:spPr>
            <a:xfrm>
              <a:off x="8170341" y="127143"/>
              <a:ext cx="222180" cy="222129"/>
            </a:xfrm>
            <a:prstGeom prst="ellipse">
              <a:avLst/>
            </a:prstGeom>
            <a:solidFill>
              <a:srgbClr val="17277D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Subtitle 2"/>
            <p:cNvSpPr txBox="1">
              <a:spLocks/>
            </p:cNvSpPr>
            <p:nvPr/>
          </p:nvSpPr>
          <p:spPr>
            <a:xfrm>
              <a:off x="6942001" y="166808"/>
              <a:ext cx="1250558" cy="171357"/>
            </a:xfrm>
            <a:prstGeom prst="rect">
              <a:avLst/>
            </a:prstGeom>
          </p:spPr>
          <p:txBody>
            <a:bodyPr>
              <a:normAutofit fontScale="92500"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lnSpc>
                  <a:spcPct val="70000"/>
                </a:lnSpc>
                <a:spcAft>
                  <a:spcPts val="0"/>
                </a:spcAft>
                <a:defRPr/>
              </a:pPr>
              <a:r>
                <a:rPr lang="en-US" sz="8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Oswald Light"/>
                  <a:cs typeface="Oswald Light"/>
                </a:rPr>
                <a:t>U.S. Sports Betting Market</a:t>
              </a:r>
              <a:endParaRPr lang="en-US" sz="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Oswald Light"/>
                <a:cs typeface="Oswald Light"/>
              </a:endParaRPr>
            </a:p>
          </p:txBody>
        </p:sp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8127468" y="164651"/>
              <a:ext cx="308508" cy="22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altLang="en-US" sz="800" dirty="0">
                  <a:solidFill>
                    <a:schemeClr val="bg1"/>
                  </a:solidFill>
                  <a:latin typeface="Oswald Light" charset="0"/>
                </a:rPr>
                <a:t>02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9617496" y="1665090"/>
            <a:ext cx="2381232" cy="2128261"/>
          </a:xfrm>
          <a:prstGeom prst="rect">
            <a:avLst/>
          </a:prstGeom>
          <a:solidFill>
            <a:srgbClr val="2734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adugi" panose="020B0502040204020203" pitchFamily="34" charset="0"/>
              </a:rPr>
              <a:t>“Estimated $400 Billion of illegal sports bets every year in U.S.”</a:t>
            </a:r>
          </a:p>
          <a:p>
            <a:pPr algn="ctr"/>
            <a:endParaRPr lang="en-US" dirty="0"/>
          </a:p>
          <a:p>
            <a:pPr algn="ctr"/>
            <a:r>
              <a:rPr lang="en-US" sz="1600" dirty="0">
                <a:latin typeface="Arial Rounded MT Bold" panose="020F0704030504030204" pitchFamily="34" charset="0"/>
              </a:rPr>
              <a:t>Adam Silver, Commissioner NBA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ADC347-3CC6-43EF-8E68-CCF96F643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8509" y="6219771"/>
            <a:ext cx="2247819" cy="5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9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  <p:bldP spid="20" grpId="0" animBg="1"/>
      <p:bldP spid="37" grpId="0" animBg="1"/>
      <p:bldP spid="28" grpId="0" animBg="1"/>
      <p:bldP spid="29" grpId="0" animBg="1"/>
      <p:bldP spid="40" grpId="0" animBg="1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0817" y="1852281"/>
            <a:ext cx="11547431" cy="4100649"/>
          </a:xfrm>
          <a:prstGeom prst="rect">
            <a:avLst/>
          </a:prstGeom>
          <a:solidFill>
            <a:srgbClr val="D22B3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8577" y="1973032"/>
            <a:ext cx="814532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  <a:latin typeface="Avenir Nex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Next" charset="0"/>
              </a:rPr>
              <a:t>Our customer would be a current Daily Fantasy Sports (DFS) players who are not winners (roughly 80-90%).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venir Nex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Next"/>
              </a:rPr>
              <a:t>DFS is fun and exciting, but the customers lose because the hourly effort it takes each day to be good.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venir Nex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Next"/>
              </a:rPr>
              <a:t>Our concept events the playing field, allowing even casual players to understand the game and be competitive.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  <a:latin typeface="Avenir Nex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Next" charset="0"/>
              </a:rPr>
              <a:t>For Traditional casual sports bettors, our product is much more fun to play for the same cash winnings.</a:t>
            </a:r>
          </a:p>
          <a:p>
            <a:endParaRPr lang="en-US" sz="14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14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14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9097" y="158749"/>
            <a:ext cx="84243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D22B31"/>
                </a:solidFill>
                <a:latin typeface="Avenir Book" charset="0"/>
                <a:ea typeface="Avenir Book" charset="0"/>
                <a:cs typeface="Avenir Book" charset="0"/>
              </a:rPr>
              <a:t>HOW IT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WORKS: OPPORTUNITY</a:t>
            </a:r>
            <a:endParaRPr lang="en-US" b="1" dirty="0">
              <a:solidFill>
                <a:srgbClr val="27347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383489" y="2224225"/>
            <a:ext cx="1422803" cy="1426490"/>
          </a:xfrm>
          <a:prstGeom prst="ellipse">
            <a:avLst/>
          </a:prstGeom>
          <a:solidFill>
            <a:srgbClr val="273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383489" y="3777219"/>
            <a:ext cx="1422803" cy="1442856"/>
          </a:xfrm>
          <a:prstGeom prst="ellipse">
            <a:avLst/>
          </a:prstGeom>
          <a:solidFill>
            <a:srgbClr val="273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4086A36-8320-4F94-BC1A-41269D654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261" y="2516775"/>
            <a:ext cx="915259" cy="8723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68ED02-E339-4A07-86F8-3D937E9EB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730" y="4110503"/>
            <a:ext cx="885825" cy="7762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B06EE5-16FC-4F87-95C5-E0130B9D9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8509" y="6219771"/>
            <a:ext cx="2247819" cy="5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64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0817" y="1852281"/>
            <a:ext cx="11547431" cy="4100649"/>
          </a:xfrm>
          <a:prstGeom prst="rect">
            <a:avLst/>
          </a:prstGeom>
          <a:solidFill>
            <a:srgbClr val="D22B3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4569" y="1565585"/>
            <a:ext cx="8145324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 / MOBILE PLATFORMS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endParaRPr lang="en-US" sz="1000" dirty="0">
              <a:solidFill>
                <a:schemeClr val="bg1">
                  <a:lumMod val="9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venir Next" charset="0"/>
              </a:rPr>
              <a:t>Browser/mobile based website that allows customers to deposit money and play in various sports tournaments for cash prizes. Similar in this way to DraftKings or </a:t>
            </a:r>
            <a:r>
              <a:rPr lang="en-US" sz="1900" dirty="0" err="1">
                <a:solidFill>
                  <a:schemeClr val="bg1"/>
                </a:solidFill>
                <a:latin typeface="Avenir Next" charset="0"/>
              </a:rPr>
              <a:t>Fanduel</a:t>
            </a:r>
            <a:r>
              <a:rPr lang="en-US" sz="1900" dirty="0">
                <a:solidFill>
                  <a:schemeClr val="bg1"/>
                </a:solidFill>
                <a:latin typeface="Avenir Next" charset="0"/>
              </a:rPr>
              <a:t>, but the concept is different.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venir Next"/>
              </a:rPr>
              <a:t>No more studying stats for hours, watching weather reports or monitoring injuries. </a:t>
            </a:r>
            <a:br>
              <a:rPr lang="en-US" sz="1900" dirty="0"/>
            </a:br>
            <a:endParaRPr lang="en-US" sz="19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Unlike DraftKings and FanDuel, all the money won’t go to a few sharks.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venir Next"/>
              </a:rPr>
              <a:t>Easy to play like traditional sports better, allowing you to root for your favorite teams.</a:t>
            </a:r>
            <a:br>
              <a:rPr lang="en-US" sz="1900" dirty="0"/>
            </a:br>
            <a:endParaRPr lang="en-US" sz="19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Platform earns a commission (vigorish) from each entry.</a:t>
            </a:r>
          </a:p>
          <a:p>
            <a:endParaRPr lang="en-US" sz="16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15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14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9097" y="158749"/>
            <a:ext cx="7338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D22B31"/>
                </a:solidFill>
                <a:latin typeface="Avenir Book" charset="0"/>
                <a:ea typeface="Avenir Book" charset="0"/>
                <a:cs typeface="Avenir Book" charset="0"/>
              </a:rPr>
              <a:t>HOW IT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WORKS: BASICS</a:t>
            </a:r>
            <a:endParaRPr lang="en-US" b="1" dirty="0">
              <a:solidFill>
                <a:srgbClr val="27347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383489" y="2224225"/>
            <a:ext cx="1422803" cy="1426490"/>
          </a:xfrm>
          <a:prstGeom prst="ellipse">
            <a:avLst/>
          </a:prstGeom>
          <a:solidFill>
            <a:srgbClr val="273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383489" y="3777219"/>
            <a:ext cx="1422803" cy="1442856"/>
          </a:xfrm>
          <a:prstGeom prst="ellipse">
            <a:avLst/>
          </a:prstGeom>
          <a:solidFill>
            <a:srgbClr val="273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4086A36-8320-4F94-BC1A-41269D654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261" y="2516775"/>
            <a:ext cx="915259" cy="8723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68ED02-E339-4A07-86F8-3D937E9EB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730" y="4110503"/>
            <a:ext cx="885825" cy="776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7485C3-1E29-4B5E-B378-CAD3C4C3C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8509" y="6219771"/>
            <a:ext cx="2247819" cy="5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20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A7A5432-269C-411D-95E3-44DE01FCE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5300"/>
            <a:ext cx="10080523" cy="50927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5850" y="197664"/>
            <a:ext cx="7338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D22B31"/>
                </a:solidFill>
                <a:latin typeface="Avenir Book" charset="0"/>
                <a:ea typeface="Avenir Book" charset="0"/>
                <a:cs typeface="Avenir Book" charset="0"/>
              </a:rPr>
              <a:t>Barriers to Entry</a:t>
            </a:r>
          </a:p>
        </p:txBody>
      </p:sp>
      <p:sp>
        <p:nvSpPr>
          <p:cNvPr id="11" name="Oval 10"/>
          <p:cNvSpPr/>
          <p:nvPr/>
        </p:nvSpPr>
        <p:spPr>
          <a:xfrm>
            <a:off x="2772526" y="1929389"/>
            <a:ext cx="2317195" cy="2186031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rot="10800000">
            <a:off x="2772527" y="1881876"/>
            <a:ext cx="2316065" cy="2232415"/>
          </a:xfrm>
          <a:prstGeom prst="arc">
            <a:avLst>
              <a:gd name="adj1" fmla="val 10766207"/>
              <a:gd name="adj2" fmla="val 51677"/>
            </a:avLst>
          </a:prstGeom>
          <a:ln w="69850" cap="rnd">
            <a:solidFill>
              <a:srgbClr val="D22B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094164" y="1955180"/>
            <a:ext cx="2302347" cy="2160240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5094164" y="1955180"/>
            <a:ext cx="2301219" cy="2159112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rgbClr val="2734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396511" y="1929389"/>
            <a:ext cx="2352172" cy="2186031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 rot="10800000">
            <a:off x="7397638" y="1955180"/>
            <a:ext cx="2351045" cy="2159112"/>
          </a:xfrm>
          <a:prstGeom prst="arc">
            <a:avLst>
              <a:gd name="adj1" fmla="val 10773463"/>
              <a:gd name="adj2" fmla="val 0"/>
            </a:avLst>
          </a:prstGeom>
          <a:ln w="69850" cap="rnd">
            <a:solidFill>
              <a:srgbClr val="D22B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3592253" y="2207209"/>
            <a:ext cx="747904" cy="747904"/>
          </a:xfrm>
          <a:prstGeom prst="ellipse">
            <a:avLst/>
          </a:prstGeom>
          <a:solidFill>
            <a:srgbClr val="D22B3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5889211" y="2207209"/>
            <a:ext cx="747904" cy="747904"/>
          </a:xfrm>
          <a:prstGeom prst="ellipse">
            <a:avLst/>
          </a:prstGeom>
          <a:solidFill>
            <a:srgbClr val="27347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8202790" y="2187337"/>
            <a:ext cx="747904" cy="747904"/>
          </a:xfrm>
          <a:prstGeom prst="ellipse">
            <a:avLst/>
          </a:prstGeom>
          <a:solidFill>
            <a:srgbClr val="D22B3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281934" y="4521582"/>
            <a:ext cx="17365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We have built several commercial software products including prior systems in the gaming industry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39416" y="4474070"/>
            <a:ext cx="753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en-US" sz="3600" dirty="0">
                <a:solidFill>
                  <a:srgbClr val="D22B3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625071" y="4515486"/>
            <a:ext cx="19104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SportsClash games Free to Play version has been completed.   Currently working on Pay to Play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029906" y="4467974"/>
            <a:ext cx="826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en-US" sz="3600" dirty="0">
                <a:solidFill>
                  <a:srgbClr val="D22B31"/>
                </a:solidFill>
              </a:rPr>
              <a:t>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202248" y="4515486"/>
            <a:ext cx="22478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We have specific industry gaming knowledge, including deep Daily Fantasy Sports and Sports Betting knowledge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16129" y="4467974"/>
            <a:ext cx="797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en-US" sz="3600" dirty="0">
                <a:solidFill>
                  <a:srgbClr val="D22B31"/>
                </a:solidFill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60546" y="3088724"/>
            <a:ext cx="2157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 to market</a:t>
            </a:r>
          </a:p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Software Experience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163041" y="3088724"/>
            <a:ext cx="2157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Phase I of development is complete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535534" y="3068028"/>
            <a:ext cx="2157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 knowledge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8290074" y="2419943"/>
            <a:ext cx="565046" cy="3474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574478-1E34-4F08-9BEE-AA1EE5042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849" y="2360350"/>
            <a:ext cx="497624" cy="496867"/>
          </a:xfrm>
          <a:prstGeom prst="rect">
            <a:avLst/>
          </a:prstGeom>
        </p:spPr>
      </p:pic>
      <p:pic>
        <p:nvPicPr>
          <p:cNvPr id="4" name="Graphic 3" descr="Group brainstorm">
            <a:extLst>
              <a:ext uri="{FF2B5EF4-FFF2-40B4-BE49-F238E27FC236}">
                <a16:creationId xmlns:a16="http://schemas.microsoft.com/office/drawing/2014/main" id="{98B2879B-1810-4DA9-8DA6-9E1DA18A8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79618" y="2161549"/>
            <a:ext cx="773692" cy="7736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32157F-1E37-4D5B-8F26-6475C8706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8509" y="6219771"/>
            <a:ext cx="2247819" cy="5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7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27" grpId="0"/>
          <p:bldP spid="28" grpId="0"/>
          <p:bldP spid="29" grpId="0"/>
          <p:bldP spid="30" grpId="0"/>
          <p:bldP spid="31" grpId="0"/>
          <p:bldP spid="32" grpId="0"/>
          <p:bldP spid="33" grpId="0"/>
          <p:bldP spid="34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27" grpId="0"/>
          <p:bldP spid="28" grpId="0"/>
          <p:bldP spid="29" grpId="0"/>
          <p:bldP spid="30" grpId="0"/>
          <p:bldP spid="31" grpId="0"/>
          <p:bldP spid="32" grpId="0"/>
          <p:bldP spid="33" grpId="0"/>
          <p:bldP spid="34" grpId="0"/>
          <p:bldP spid="3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0817" y="1852281"/>
            <a:ext cx="11547431" cy="4100649"/>
          </a:xfrm>
          <a:prstGeom prst="rect">
            <a:avLst/>
          </a:prstGeom>
          <a:solidFill>
            <a:srgbClr val="D22B3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4569" y="1884071"/>
            <a:ext cx="8145324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000" dirty="0">
              <a:solidFill>
                <a:schemeClr val="bg1">
                  <a:lumMod val="9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Next" charset="0"/>
              </a:rPr>
              <a:t>Two companies taken from startup to Inc. 500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Management member ranked in top 1% of all Daily Fantasy Sports Players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Run DFS Expert website DailyOverlay.com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We have built two prior products in the industry including a gaming platform for entity sports betting in Nevada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0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16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15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14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9097" y="158749"/>
            <a:ext cx="7338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D22B31"/>
                </a:solidFill>
                <a:latin typeface="Avenir Book" charset="0"/>
                <a:ea typeface="Avenir Book" charset="0"/>
                <a:cs typeface="Avenir Book" charset="0"/>
              </a:rPr>
              <a:t>Management Experience</a:t>
            </a:r>
          </a:p>
        </p:txBody>
      </p:sp>
      <p:sp>
        <p:nvSpPr>
          <p:cNvPr id="23" name="Oval 22"/>
          <p:cNvSpPr/>
          <p:nvPr/>
        </p:nvSpPr>
        <p:spPr>
          <a:xfrm>
            <a:off x="9383489" y="2224225"/>
            <a:ext cx="1422803" cy="1426490"/>
          </a:xfrm>
          <a:prstGeom prst="ellipse">
            <a:avLst/>
          </a:prstGeom>
          <a:solidFill>
            <a:srgbClr val="273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383489" y="3777219"/>
            <a:ext cx="1422803" cy="1442856"/>
          </a:xfrm>
          <a:prstGeom prst="ellipse">
            <a:avLst/>
          </a:prstGeom>
          <a:solidFill>
            <a:srgbClr val="273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4086A36-8320-4F94-BC1A-41269D654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261" y="2516775"/>
            <a:ext cx="915259" cy="8723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68ED02-E339-4A07-86F8-3D937E9EB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730" y="4110503"/>
            <a:ext cx="885825" cy="776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92917-9A02-4714-A5DB-28C2265C2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8509" y="6219771"/>
            <a:ext cx="2247819" cy="5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30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0817" y="1507793"/>
            <a:ext cx="11547431" cy="4100649"/>
          </a:xfrm>
          <a:prstGeom prst="rect">
            <a:avLst/>
          </a:prstGeom>
          <a:solidFill>
            <a:srgbClr val="D22B3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4569" y="1484312"/>
            <a:ext cx="7915957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  <a:latin typeface="Avenir Next" charset="0"/>
            </a:endParaRPr>
          </a:p>
          <a:p>
            <a:pPr lvl="0"/>
            <a:r>
              <a:rPr lang="en-US" sz="2000" dirty="0">
                <a:solidFill>
                  <a:schemeClr val="bg1"/>
                </a:solidFill>
                <a:latin typeface="Avenir Next"/>
              </a:rPr>
              <a:t>The business model is based on running contests and taking a portion of the entry fee. </a:t>
            </a:r>
          </a:p>
          <a:p>
            <a:endParaRPr lang="en-US" dirty="0">
              <a:solidFill>
                <a:schemeClr val="bg1"/>
              </a:solidFill>
              <a:latin typeface="Avenir Next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venir Next" charset="0"/>
              </a:rPr>
              <a:t>Example: A $100 entry contest for March Madness that has 500 participants will generate $50,000. Of that $5k will be taken as the fee and $45,000 will be distributed as prizes to the players.</a:t>
            </a:r>
          </a:p>
          <a:p>
            <a:endParaRPr lang="en-US" dirty="0">
              <a:solidFill>
                <a:schemeClr val="bg1"/>
              </a:solidFill>
              <a:latin typeface="Avenir Next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venir Next" charset="0"/>
              </a:rPr>
              <a:t>Key Metrics: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charset="0"/>
              </a:rPr>
              <a:t>CPA - Cost per 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charset="0"/>
              </a:rPr>
              <a:t>MPV - Monthly player value average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charset="0"/>
              </a:rPr>
              <a:t>Monthly total fees 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charset="0"/>
              </a:rPr>
              <a:t>Monthly player growth</a:t>
            </a:r>
          </a:p>
          <a:p>
            <a:endParaRPr lang="en-US" sz="20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16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15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14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9097" y="158749"/>
            <a:ext cx="7338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D22B31"/>
                </a:solidFill>
                <a:latin typeface="Avenir Book" charset="0"/>
                <a:ea typeface="Avenir Book" charset="0"/>
                <a:cs typeface="Avenir Book" charset="0"/>
              </a:rPr>
              <a:t>Business Model</a:t>
            </a:r>
          </a:p>
        </p:txBody>
      </p:sp>
      <p:sp>
        <p:nvSpPr>
          <p:cNvPr id="23" name="Oval 22"/>
          <p:cNvSpPr/>
          <p:nvPr/>
        </p:nvSpPr>
        <p:spPr>
          <a:xfrm>
            <a:off x="9383489" y="2224225"/>
            <a:ext cx="1422803" cy="1426490"/>
          </a:xfrm>
          <a:prstGeom prst="ellipse">
            <a:avLst/>
          </a:prstGeom>
          <a:solidFill>
            <a:srgbClr val="273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383489" y="3777219"/>
            <a:ext cx="1422803" cy="1442856"/>
          </a:xfrm>
          <a:prstGeom prst="ellipse">
            <a:avLst/>
          </a:prstGeom>
          <a:solidFill>
            <a:srgbClr val="273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4086A36-8320-4F94-BC1A-41269D654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261" y="2516775"/>
            <a:ext cx="915259" cy="8723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68ED02-E339-4A07-86F8-3D937E9EB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730" y="4110503"/>
            <a:ext cx="885825" cy="776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1F69E6-58ED-4A01-9C86-8D90E98CE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8509" y="6219771"/>
            <a:ext cx="2247819" cy="5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54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3EC442E-957D-47B5-9C4F-0DA0DF489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5300"/>
            <a:ext cx="3309257" cy="50927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965B387-2A61-4A20-9791-0729AFB42C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6305650"/>
              </p:ext>
            </p:extLst>
          </p:nvPr>
        </p:nvGraphicFramePr>
        <p:xfrm>
          <a:off x="2032000" y="74460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0493805" y="197664"/>
            <a:ext cx="1494443" cy="263525"/>
            <a:chOff x="6942001" y="127143"/>
            <a:chExt cx="1493975" cy="263381"/>
          </a:xfrm>
        </p:grpSpPr>
        <p:sp>
          <p:nvSpPr>
            <p:cNvPr id="4" name="Oval 3"/>
            <p:cNvSpPr/>
            <p:nvPr/>
          </p:nvSpPr>
          <p:spPr>
            <a:xfrm>
              <a:off x="8170341" y="127143"/>
              <a:ext cx="222180" cy="222129"/>
            </a:xfrm>
            <a:prstGeom prst="ellipse">
              <a:avLst/>
            </a:prstGeom>
            <a:solidFill>
              <a:srgbClr val="17277D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" name="Subtitle 2"/>
            <p:cNvSpPr txBox="1">
              <a:spLocks/>
            </p:cNvSpPr>
            <p:nvPr/>
          </p:nvSpPr>
          <p:spPr>
            <a:xfrm>
              <a:off x="6942001" y="166808"/>
              <a:ext cx="1250558" cy="171357"/>
            </a:xfrm>
            <a:prstGeom prst="rect">
              <a:avLst/>
            </a:prstGeom>
          </p:spPr>
          <p:txBody>
            <a:bodyPr>
              <a:normAutofit fontScale="92500"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lnSpc>
                  <a:spcPct val="70000"/>
                </a:lnSpc>
                <a:spcAft>
                  <a:spcPts val="0"/>
                </a:spcAft>
                <a:defRPr/>
              </a:pPr>
              <a:r>
                <a:rPr lang="en-US" sz="8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Oswald Light"/>
                  <a:cs typeface="Oswald Light"/>
                </a:rPr>
                <a:t>Marketing Strategy</a:t>
              </a:r>
              <a:endParaRPr lang="en-US" sz="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Oswald Light"/>
                <a:cs typeface="Oswald Light"/>
              </a:endParaRPr>
            </a:p>
          </p:txBody>
        </p:sp>
        <p:sp>
          <p:nvSpPr>
            <p:cNvPr id="6" name="Subtitle 2"/>
            <p:cNvSpPr txBox="1">
              <a:spLocks/>
            </p:cNvSpPr>
            <p:nvPr/>
          </p:nvSpPr>
          <p:spPr bwMode="auto">
            <a:xfrm>
              <a:off x="8127468" y="164651"/>
              <a:ext cx="308508" cy="22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altLang="en-US" sz="800" dirty="0">
                  <a:solidFill>
                    <a:schemeClr val="bg1"/>
                  </a:solidFill>
                  <a:latin typeface="Oswald Light" charset="0"/>
                </a:rPr>
                <a:t>07</a:t>
              </a: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1484358" y="197664"/>
            <a:ext cx="73382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D22B31"/>
                </a:solidFill>
                <a:latin typeface="Avenir Book" charset="0"/>
                <a:ea typeface="Avenir Book" charset="0"/>
                <a:cs typeface="Avenir Book" charset="0"/>
              </a:rPr>
              <a:t>MARKETING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STRATEGY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 flipH="1" flipV="1">
            <a:off x="3952168" y="2963489"/>
            <a:ext cx="3007929" cy="2132214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4010458" y="5547130"/>
            <a:ext cx="890585" cy="890585"/>
          </a:xfrm>
          <a:prstGeom prst="ellipse">
            <a:avLst/>
          </a:prstGeom>
          <a:solidFill>
            <a:srgbClr val="17277D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9" name="Oval 28"/>
          <p:cNvSpPr/>
          <p:nvPr/>
        </p:nvSpPr>
        <p:spPr>
          <a:xfrm>
            <a:off x="5020456" y="2120513"/>
            <a:ext cx="890585" cy="890585"/>
          </a:xfrm>
          <a:prstGeom prst="ellipse">
            <a:avLst/>
          </a:prstGeom>
          <a:solidFill>
            <a:srgbClr val="D22B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0" name="Oval 29"/>
          <p:cNvSpPr/>
          <p:nvPr/>
        </p:nvSpPr>
        <p:spPr>
          <a:xfrm>
            <a:off x="3061583" y="2196592"/>
            <a:ext cx="890585" cy="89058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>
          <a:xfrm flipH="1" flipV="1">
            <a:off x="5749131" y="2996106"/>
            <a:ext cx="1210965" cy="330018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960096" y="4952625"/>
            <a:ext cx="426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DAILY FANTASY SPORTS MARKET digital/social marketing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960096" y="3137754"/>
            <a:ext cx="426584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AFFILIATE MARKETING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300" dirty="0"/>
              <a:t>Affiliate Fantasy and Sports Betting sites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300" dirty="0"/>
              <a:t>Casino Affiliates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300" dirty="0"/>
              <a:t>Sport Content Producers &amp; more</a:t>
            </a:r>
          </a:p>
        </p:txBody>
      </p:sp>
      <p:sp>
        <p:nvSpPr>
          <p:cNvPr id="43" name="Freeform 33"/>
          <p:cNvSpPr>
            <a:spLocks noEditPoints="1"/>
          </p:cNvSpPr>
          <p:nvPr/>
        </p:nvSpPr>
        <p:spPr bwMode="auto">
          <a:xfrm>
            <a:off x="5135944" y="2267056"/>
            <a:ext cx="655055" cy="490994"/>
          </a:xfrm>
          <a:custGeom>
            <a:avLst/>
            <a:gdLst>
              <a:gd name="T0" fmla="*/ 169 w 485"/>
              <a:gd name="T1" fmla="*/ 91 h 364"/>
              <a:gd name="T2" fmla="*/ 169 w 485"/>
              <a:gd name="T3" fmla="*/ 81 h 364"/>
              <a:gd name="T4" fmla="*/ 177 w 485"/>
              <a:gd name="T5" fmla="*/ 74 h 364"/>
              <a:gd name="T6" fmla="*/ 123 w 485"/>
              <a:gd name="T7" fmla="*/ 279 h 364"/>
              <a:gd name="T8" fmla="*/ 49 w 485"/>
              <a:gd name="T9" fmla="*/ 232 h 364"/>
              <a:gd name="T10" fmla="*/ 0 w 485"/>
              <a:gd name="T11" fmla="*/ 359 h 364"/>
              <a:gd name="T12" fmla="*/ 190 w 485"/>
              <a:gd name="T13" fmla="*/ 359 h 364"/>
              <a:gd name="T14" fmla="*/ 95 w 485"/>
              <a:gd name="T15" fmla="*/ 181 h 364"/>
              <a:gd name="T16" fmla="*/ 58 w 485"/>
              <a:gd name="T17" fmla="*/ 232 h 364"/>
              <a:gd name="T18" fmla="*/ 56 w 485"/>
              <a:gd name="T19" fmla="*/ 320 h 364"/>
              <a:gd name="T20" fmla="*/ 114 w 485"/>
              <a:gd name="T21" fmla="*/ 286 h 364"/>
              <a:gd name="T22" fmla="*/ 180 w 485"/>
              <a:gd name="T23" fmla="*/ 355 h 364"/>
              <a:gd name="T24" fmla="*/ 246 w 485"/>
              <a:gd name="T25" fmla="*/ 109 h 364"/>
              <a:gd name="T26" fmla="*/ 262 w 485"/>
              <a:gd name="T27" fmla="*/ 92 h 364"/>
              <a:gd name="T28" fmla="*/ 262 w 485"/>
              <a:gd name="T29" fmla="*/ 102 h 364"/>
              <a:gd name="T30" fmla="*/ 316 w 485"/>
              <a:gd name="T31" fmla="*/ 109 h 364"/>
              <a:gd name="T32" fmla="*/ 299 w 485"/>
              <a:gd name="T33" fmla="*/ 126 h 364"/>
              <a:gd name="T34" fmla="*/ 292 w 485"/>
              <a:gd name="T35" fmla="*/ 109 h 364"/>
              <a:gd name="T36" fmla="*/ 299 w 485"/>
              <a:gd name="T37" fmla="*/ 117 h 364"/>
              <a:gd name="T38" fmla="*/ 327 w 485"/>
              <a:gd name="T39" fmla="*/ 215 h 364"/>
              <a:gd name="T40" fmla="*/ 378 w 485"/>
              <a:gd name="T41" fmla="*/ 108 h 364"/>
              <a:gd name="T42" fmla="*/ 203 w 485"/>
              <a:gd name="T43" fmla="*/ 0 h 364"/>
              <a:gd name="T44" fmla="*/ 154 w 485"/>
              <a:gd name="T45" fmla="*/ 183 h 364"/>
              <a:gd name="T46" fmla="*/ 208 w 485"/>
              <a:gd name="T47" fmla="*/ 143 h 364"/>
              <a:gd name="T48" fmla="*/ 321 w 485"/>
              <a:gd name="T49" fmla="*/ 216 h 364"/>
              <a:gd name="T50" fmla="*/ 226 w 485"/>
              <a:gd name="T51" fmla="*/ 130 h 364"/>
              <a:gd name="T52" fmla="*/ 199 w 485"/>
              <a:gd name="T53" fmla="*/ 137 h 364"/>
              <a:gd name="T54" fmla="*/ 180 w 485"/>
              <a:gd name="T55" fmla="*/ 134 h 364"/>
              <a:gd name="T56" fmla="*/ 131 w 485"/>
              <a:gd name="T57" fmla="*/ 71 h 364"/>
              <a:gd name="T58" fmla="*/ 275 w 485"/>
              <a:gd name="T59" fmla="*/ 49 h 364"/>
              <a:gd name="T60" fmla="*/ 314 w 485"/>
              <a:gd name="T61" fmla="*/ 169 h 364"/>
              <a:gd name="T62" fmla="*/ 296 w 485"/>
              <a:gd name="T63" fmla="*/ 173 h 364"/>
              <a:gd name="T64" fmla="*/ 418 w 485"/>
              <a:gd name="T65" fmla="*/ 279 h 364"/>
              <a:gd name="T66" fmla="*/ 343 w 485"/>
              <a:gd name="T67" fmla="*/ 232 h 364"/>
              <a:gd name="T68" fmla="*/ 295 w 485"/>
              <a:gd name="T69" fmla="*/ 359 h 364"/>
              <a:gd name="T70" fmla="*/ 485 w 485"/>
              <a:gd name="T71" fmla="*/ 359 h 364"/>
              <a:gd name="T72" fmla="*/ 390 w 485"/>
              <a:gd name="T73" fmla="*/ 181 h 364"/>
              <a:gd name="T74" fmla="*/ 353 w 485"/>
              <a:gd name="T75" fmla="*/ 232 h 364"/>
              <a:gd name="T76" fmla="*/ 350 w 485"/>
              <a:gd name="T77" fmla="*/ 320 h 364"/>
              <a:gd name="T78" fmla="*/ 409 w 485"/>
              <a:gd name="T79" fmla="*/ 286 h 364"/>
              <a:gd name="T80" fmla="*/ 475 w 485"/>
              <a:gd name="T81" fmla="*/ 355 h 364"/>
              <a:gd name="T82" fmla="*/ 189 w 485"/>
              <a:gd name="T83" fmla="*/ 74 h 364"/>
              <a:gd name="T84" fmla="*/ 206 w 485"/>
              <a:gd name="T85" fmla="*/ 57 h 364"/>
              <a:gd name="T86" fmla="*/ 206 w 485"/>
              <a:gd name="T87" fmla="*/ 66 h 364"/>
              <a:gd name="T88" fmla="*/ 260 w 485"/>
              <a:gd name="T89" fmla="*/ 74 h 364"/>
              <a:gd name="T90" fmla="*/ 243 w 485"/>
              <a:gd name="T91" fmla="*/ 91 h 364"/>
              <a:gd name="T92" fmla="*/ 236 w 485"/>
              <a:gd name="T93" fmla="*/ 74 h 364"/>
              <a:gd name="T94" fmla="*/ 243 w 485"/>
              <a:gd name="T95" fmla="*/ 81 h 364"/>
              <a:gd name="T96" fmla="*/ 336 w 485"/>
              <a:gd name="T97" fmla="*/ 92 h 364"/>
              <a:gd name="T98" fmla="*/ 336 w 485"/>
              <a:gd name="T99" fmla="*/ 102 h 364"/>
              <a:gd name="T100" fmla="*/ 329 w 485"/>
              <a:gd name="T101" fmla="*/ 109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5" h="364">
                <a:moveTo>
                  <a:pt x="169" y="57"/>
                </a:moveTo>
                <a:cubicBezTo>
                  <a:pt x="160" y="57"/>
                  <a:pt x="153" y="65"/>
                  <a:pt x="153" y="74"/>
                </a:cubicBezTo>
                <a:cubicBezTo>
                  <a:pt x="153" y="83"/>
                  <a:pt x="160" y="91"/>
                  <a:pt x="169" y="91"/>
                </a:cubicBezTo>
                <a:cubicBezTo>
                  <a:pt x="179" y="91"/>
                  <a:pt x="186" y="83"/>
                  <a:pt x="186" y="74"/>
                </a:cubicBezTo>
                <a:cubicBezTo>
                  <a:pt x="186" y="65"/>
                  <a:pt x="179" y="57"/>
                  <a:pt x="169" y="57"/>
                </a:cubicBezTo>
                <a:close/>
                <a:moveTo>
                  <a:pt x="169" y="81"/>
                </a:moveTo>
                <a:cubicBezTo>
                  <a:pt x="165" y="81"/>
                  <a:pt x="162" y="78"/>
                  <a:pt x="162" y="74"/>
                </a:cubicBezTo>
                <a:cubicBezTo>
                  <a:pt x="162" y="70"/>
                  <a:pt x="165" y="66"/>
                  <a:pt x="169" y="66"/>
                </a:cubicBezTo>
                <a:cubicBezTo>
                  <a:pt x="173" y="66"/>
                  <a:pt x="177" y="70"/>
                  <a:pt x="177" y="74"/>
                </a:cubicBezTo>
                <a:cubicBezTo>
                  <a:pt x="177" y="78"/>
                  <a:pt x="173" y="81"/>
                  <a:pt x="169" y="81"/>
                </a:cubicBezTo>
                <a:close/>
                <a:moveTo>
                  <a:pt x="138" y="312"/>
                </a:moveTo>
                <a:cubicBezTo>
                  <a:pt x="127" y="309"/>
                  <a:pt x="124" y="290"/>
                  <a:pt x="123" y="279"/>
                </a:cubicBezTo>
                <a:cubicBezTo>
                  <a:pt x="134" y="267"/>
                  <a:pt x="141" y="250"/>
                  <a:pt x="141" y="232"/>
                </a:cubicBezTo>
                <a:cubicBezTo>
                  <a:pt x="141" y="195"/>
                  <a:pt x="123" y="171"/>
                  <a:pt x="95" y="171"/>
                </a:cubicBezTo>
                <a:cubicBezTo>
                  <a:pt x="66" y="171"/>
                  <a:pt x="49" y="195"/>
                  <a:pt x="49" y="232"/>
                </a:cubicBezTo>
                <a:cubicBezTo>
                  <a:pt x="49" y="251"/>
                  <a:pt x="56" y="268"/>
                  <a:pt x="67" y="279"/>
                </a:cubicBezTo>
                <a:cubicBezTo>
                  <a:pt x="67" y="293"/>
                  <a:pt x="62" y="308"/>
                  <a:pt x="53" y="311"/>
                </a:cubicBezTo>
                <a:cubicBezTo>
                  <a:pt x="9" y="320"/>
                  <a:pt x="0" y="342"/>
                  <a:pt x="0" y="359"/>
                </a:cubicBezTo>
                <a:cubicBezTo>
                  <a:pt x="0" y="362"/>
                  <a:pt x="2" y="364"/>
                  <a:pt x="4" y="364"/>
                </a:cubicBezTo>
                <a:cubicBezTo>
                  <a:pt x="185" y="364"/>
                  <a:pt x="185" y="364"/>
                  <a:pt x="185" y="364"/>
                </a:cubicBezTo>
                <a:cubicBezTo>
                  <a:pt x="188" y="364"/>
                  <a:pt x="190" y="362"/>
                  <a:pt x="190" y="359"/>
                </a:cubicBezTo>
                <a:cubicBezTo>
                  <a:pt x="190" y="343"/>
                  <a:pt x="181" y="321"/>
                  <a:pt x="138" y="312"/>
                </a:cubicBezTo>
                <a:close/>
                <a:moveTo>
                  <a:pt x="58" y="232"/>
                </a:moveTo>
                <a:cubicBezTo>
                  <a:pt x="58" y="185"/>
                  <a:pt x="86" y="181"/>
                  <a:pt x="95" y="181"/>
                </a:cubicBezTo>
                <a:cubicBezTo>
                  <a:pt x="104" y="181"/>
                  <a:pt x="132" y="185"/>
                  <a:pt x="132" y="232"/>
                </a:cubicBezTo>
                <a:cubicBezTo>
                  <a:pt x="132" y="261"/>
                  <a:pt x="112" y="283"/>
                  <a:pt x="95" y="283"/>
                </a:cubicBezTo>
                <a:cubicBezTo>
                  <a:pt x="77" y="283"/>
                  <a:pt x="58" y="261"/>
                  <a:pt x="58" y="232"/>
                </a:cubicBezTo>
                <a:close/>
                <a:moveTo>
                  <a:pt x="9" y="355"/>
                </a:moveTo>
                <a:cubicBezTo>
                  <a:pt x="12" y="338"/>
                  <a:pt x="27" y="326"/>
                  <a:pt x="55" y="320"/>
                </a:cubicBezTo>
                <a:cubicBezTo>
                  <a:pt x="55" y="320"/>
                  <a:pt x="55" y="320"/>
                  <a:pt x="56" y="320"/>
                </a:cubicBezTo>
                <a:cubicBezTo>
                  <a:pt x="68" y="316"/>
                  <a:pt x="74" y="301"/>
                  <a:pt x="76" y="286"/>
                </a:cubicBezTo>
                <a:cubicBezTo>
                  <a:pt x="82" y="290"/>
                  <a:pt x="88" y="292"/>
                  <a:pt x="95" y="292"/>
                </a:cubicBezTo>
                <a:cubicBezTo>
                  <a:pt x="102" y="292"/>
                  <a:pt x="108" y="290"/>
                  <a:pt x="114" y="286"/>
                </a:cubicBezTo>
                <a:cubicBezTo>
                  <a:pt x="116" y="302"/>
                  <a:pt x="122" y="317"/>
                  <a:pt x="136" y="321"/>
                </a:cubicBezTo>
                <a:cubicBezTo>
                  <a:pt x="136" y="321"/>
                  <a:pt x="136" y="321"/>
                  <a:pt x="136" y="321"/>
                </a:cubicBezTo>
                <a:cubicBezTo>
                  <a:pt x="163" y="326"/>
                  <a:pt x="178" y="338"/>
                  <a:pt x="180" y="355"/>
                </a:cubicBezTo>
                <a:lnTo>
                  <a:pt x="9" y="355"/>
                </a:lnTo>
                <a:close/>
                <a:moveTo>
                  <a:pt x="262" y="92"/>
                </a:moveTo>
                <a:cubicBezTo>
                  <a:pt x="253" y="92"/>
                  <a:pt x="246" y="100"/>
                  <a:pt x="246" y="109"/>
                </a:cubicBezTo>
                <a:cubicBezTo>
                  <a:pt x="246" y="118"/>
                  <a:pt x="253" y="126"/>
                  <a:pt x="262" y="126"/>
                </a:cubicBezTo>
                <a:cubicBezTo>
                  <a:pt x="272" y="126"/>
                  <a:pt x="279" y="118"/>
                  <a:pt x="279" y="109"/>
                </a:cubicBezTo>
                <a:cubicBezTo>
                  <a:pt x="279" y="100"/>
                  <a:pt x="272" y="92"/>
                  <a:pt x="262" y="92"/>
                </a:cubicBezTo>
                <a:close/>
                <a:moveTo>
                  <a:pt x="262" y="117"/>
                </a:moveTo>
                <a:cubicBezTo>
                  <a:pt x="258" y="117"/>
                  <a:pt x="255" y="113"/>
                  <a:pt x="255" y="109"/>
                </a:cubicBezTo>
                <a:cubicBezTo>
                  <a:pt x="255" y="105"/>
                  <a:pt x="258" y="102"/>
                  <a:pt x="262" y="102"/>
                </a:cubicBezTo>
                <a:cubicBezTo>
                  <a:pt x="267" y="102"/>
                  <a:pt x="270" y="105"/>
                  <a:pt x="270" y="109"/>
                </a:cubicBezTo>
                <a:cubicBezTo>
                  <a:pt x="270" y="113"/>
                  <a:pt x="267" y="117"/>
                  <a:pt x="262" y="117"/>
                </a:cubicBezTo>
                <a:close/>
                <a:moveTo>
                  <a:pt x="316" y="109"/>
                </a:moveTo>
                <a:cubicBezTo>
                  <a:pt x="316" y="100"/>
                  <a:pt x="308" y="92"/>
                  <a:pt x="299" y="92"/>
                </a:cubicBezTo>
                <a:cubicBezTo>
                  <a:pt x="290" y="92"/>
                  <a:pt x="282" y="100"/>
                  <a:pt x="282" y="109"/>
                </a:cubicBezTo>
                <a:cubicBezTo>
                  <a:pt x="282" y="118"/>
                  <a:pt x="290" y="126"/>
                  <a:pt x="299" y="126"/>
                </a:cubicBezTo>
                <a:cubicBezTo>
                  <a:pt x="308" y="126"/>
                  <a:pt x="316" y="118"/>
                  <a:pt x="316" y="109"/>
                </a:cubicBezTo>
                <a:close/>
                <a:moveTo>
                  <a:pt x="299" y="117"/>
                </a:moveTo>
                <a:cubicBezTo>
                  <a:pt x="295" y="117"/>
                  <a:pt x="292" y="113"/>
                  <a:pt x="292" y="109"/>
                </a:cubicBezTo>
                <a:cubicBezTo>
                  <a:pt x="292" y="105"/>
                  <a:pt x="295" y="102"/>
                  <a:pt x="299" y="102"/>
                </a:cubicBezTo>
                <a:cubicBezTo>
                  <a:pt x="303" y="102"/>
                  <a:pt x="307" y="105"/>
                  <a:pt x="307" y="109"/>
                </a:cubicBezTo>
                <a:cubicBezTo>
                  <a:pt x="307" y="113"/>
                  <a:pt x="303" y="117"/>
                  <a:pt x="299" y="117"/>
                </a:cubicBezTo>
                <a:close/>
                <a:moveTo>
                  <a:pt x="321" y="216"/>
                </a:moveTo>
                <a:cubicBezTo>
                  <a:pt x="322" y="216"/>
                  <a:pt x="323" y="216"/>
                  <a:pt x="324" y="216"/>
                </a:cubicBezTo>
                <a:cubicBezTo>
                  <a:pt x="325" y="216"/>
                  <a:pt x="326" y="216"/>
                  <a:pt x="327" y="215"/>
                </a:cubicBezTo>
                <a:cubicBezTo>
                  <a:pt x="328" y="214"/>
                  <a:pt x="329" y="212"/>
                  <a:pt x="328" y="210"/>
                </a:cubicBezTo>
                <a:cubicBezTo>
                  <a:pt x="328" y="210"/>
                  <a:pt x="321" y="195"/>
                  <a:pt x="320" y="177"/>
                </a:cubicBezTo>
                <a:cubicBezTo>
                  <a:pt x="354" y="168"/>
                  <a:pt x="378" y="140"/>
                  <a:pt x="378" y="108"/>
                </a:cubicBezTo>
                <a:cubicBezTo>
                  <a:pt x="378" y="69"/>
                  <a:pt x="341" y="37"/>
                  <a:pt x="296" y="37"/>
                </a:cubicBezTo>
                <a:cubicBezTo>
                  <a:pt x="289" y="37"/>
                  <a:pt x="283" y="37"/>
                  <a:pt x="276" y="39"/>
                </a:cubicBezTo>
                <a:cubicBezTo>
                  <a:pt x="262" y="15"/>
                  <a:pt x="234" y="0"/>
                  <a:pt x="203" y="0"/>
                </a:cubicBezTo>
                <a:cubicBezTo>
                  <a:pt x="158" y="0"/>
                  <a:pt x="122" y="32"/>
                  <a:pt x="122" y="71"/>
                </a:cubicBezTo>
                <a:cubicBezTo>
                  <a:pt x="122" y="100"/>
                  <a:pt x="141" y="125"/>
                  <a:pt x="171" y="137"/>
                </a:cubicBezTo>
                <a:cubicBezTo>
                  <a:pt x="169" y="163"/>
                  <a:pt x="154" y="183"/>
                  <a:pt x="154" y="183"/>
                </a:cubicBezTo>
                <a:cubicBezTo>
                  <a:pt x="152" y="185"/>
                  <a:pt x="152" y="188"/>
                  <a:pt x="154" y="189"/>
                </a:cubicBezTo>
                <a:cubicBezTo>
                  <a:pt x="155" y="191"/>
                  <a:pt x="157" y="191"/>
                  <a:pt x="159" y="191"/>
                </a:cubicBezTo>
                <a:cubicBezTo>
                  <a:pt x="184" y="179"/>
                  <a:pt x="200" y="164"/>
                  <a:pt x="208" y="143"/>
                </a:cubicBezTo>
                <a:cubicBezTo>
                  <a:pt x="213" y="142"/>
                  <a:pt x="218" y="142"/>
                  <a:pt x="224" y="141"/>
                </a:cubicBezTo>
                <a:cubicBezTo>
                  <a:pt x="236" y="163"/>
                  <a:pt x="261" y="177"/>
                  <a:pt x="289" y="179"/>
                </a:cubicBezTo>
                <a:cubicBezTo>
                  <a:pt x="295" y="193"/>
                  <a:pt x="306" y="205"/>
                  <a:pt x="321" y="216"/>
                </a:cubicBezTo>
                <a:close/>
                <a:moveTo>
                  <a:pt x="292" y="170"/>
                </a:moveTo>
                <a:cubicBezTo>
                  <a:pt x="265" y="169"/>
                  <a:pt x="241" y="155"/>
                  <a:pt x="230" y="133"/>
                </a:cubicBezTo>
                <a:cubicBezTo>
                  <a:pt x="229" y="131"/>
                  <a:pt x="228" y="130"/>
                  <a:pt x="226" y="130"/>
                </a:cubicBezTo>
                <a:cubicBezTo>
                  <a:pt x="226" y="130"/>
                  <a:pt x="225" y="130"/>
                  <a:pt x="225" y="131"/>
                </a:cubicBezTo>
                <a:cubicBezTo>
                  <a:pt x="218" y="132"/>
                  <a:pt x="211" y="133"/>
                  <a:pt x="204" y="133"/>
                </a:cubicBezTo>
                <a:cubicBezTo>
                  <a:pt x="202" y="133"/>
                  <a:pt x="200" y="135"/>
                  <a:pt x="199" y="137"/>
                </a:cubicBezTo>
                <a:cubicBezTo>
                  <a:pt x="199" y="138"/>
                  <a:pt x="199" y="138"/>
                  <a:pt x="199" y="139"/>
                </a:cubicBezTo>
                <a:cubicBezTo>
                  <a:pt x="194" y="154"/>
                  <a:pt x="185" y="165"/>
                  <a:pt x="170" y="175"/>
                </a:cubicBezTo>
                <a:cubicBezTo>
                  <a:pt x="175" y="165"/>
                  <a:pt x="180" y="150"/>
                  <a:pt x="180" y="134"/>
                </a:cubicBezTo>
                <a:cubicBezTo>
                  <a:pt x="180" y="134"/>
                  <a:pt x="180" y="134"/>
                  <a:pt x="180" y="134"/>
                </a:cubicBezTo>
                <a:cubicBezTo>
                  <a:pt x="180" y="132"/>
                  <a:pt x="179" y="130"/>
                  <a:pt x="177" y="129"/>
                </a:cubicBezTo>
                <a:cubicBezTo>
                  <a:pt x="149" y="120"/>
                  <a:pt x="131" y="97"/>
                  <a:pt x="131" y="71"/>
                </a:cubicBezTo>
                <a:cubicBezTo>
                  <a:pt x="131" y="37"/>
                  <a:pt x="164" y="9"/>
                  <a:pt x="203" y="9"/>
                </a:cubicBezTo>
                <a:cubicBezTo>
                  <a:pt x="232" y="9"/>
                  <a:pt x="258" y="24"/>
                  <a:pt x="269" y="47"/>
                </a:cubicBezTo>
                <a:cubicBezTo>
                  <a:pt x="270" y="48"/>
                  <a:pt x="273" y="49"/>
                  <a:pt x="275" y="49"/>
                </a:cubicBezTo>
                <a:cubicBezTo>
                  <a:pt x="282" y="47"/>
                  <a:pt x="289" y="46"/>
                  <a:pt x="296" y="46"/>
                </a:cubicBezTo>
                <a:cubicBezTo>
                  <a:pt x="336" y="46"/>
                  <a:pt x="368" y="74"/>
                  <a:pt x="368" y="108"/>
                </a:cubicBezTo>
                <a:cubicBezTo>
                  <a:pt x="368" y="137"/>
                  <a:pt x="346" y="162"/>
                  <a:pt x="314" y="169"/>
                </a:cubicBezTo>
                <a:cubicBezTo>
                  <a:pt x="312" y="169"/>
                  <a:pt x="310" y="171"/>
                  <a:pt x="310" y="173"/>
                </a:cubicBezTo>
                <a:cubicBezTo>
                  <a:pt x="311" y="183"/>
                  <a:pt x="312" y="191"/>
                  <a:pt x="314" y="198"/>
                </a:cubicBezTo>
                <a:cubicBezTo>
                  <a:pt x="306" y="190"/>
                  <a:pt x="300" y="182"/>
                  <a:pt x="296" y="173"/>
                </a:cubicBezTo>
                <a:cubicBezTo>
                  <a:pt x="296" y="171"/>
                  <a:pt x="294" y="170"/>
                  <a:pt x="292" y="170"/>
                </a:cubicBezTo>
                <a:close/>
                <a:moveTo>
                  <a:pt x="433" y="312"/>
                </a:moveTo>
                <a:cubicBezTo>
                  <a:pt x="422" y="309"/>
                  <a:pt x="418" y="290"/>
                  <a:pt x="418" y="279"/>
                </a:cubicBezTo>
                <a:cubicBezTo>
                  <a:pt x="429" y="267"/>
                  <a:pt x="436" y="250"/>
                  <a:pt x="436" y="232"/>
                </a:cubicBezTo>
                <a:cubicBezTo>
                  <a:pt x="436" y="195"/>
                  <a:pt x="418" y="171"/>
                  <a:pt x="390" y="171"/>
                </a:cubicBezTo>
                <a:cubicBezTo>
                  <a:pt x="361" y="171"/>
                  <a:pt x="343" y="195"/>
                  <a:pt x="343" y="232"/>
                </a:cubicBezTo>
                <a:cubicBezTo>
                  <a:pt x="343" y="251"/>
                  <a:pt x="351" y="268"/>
                  <a:pt x="362" y="279"/>
                </a:cubicBezTo>
                <a:cubicBezTo>
                  <a:pt x="362" y="293"/>
                  <a:pt x="357" y="308"/>
                  <a:pt x="348" y="311"/>
                </a:cubicBezTo>
                <a:cubicBezTo>
                  <a:pt x="304" y="320"/>
                  <a:pt x="295" y="342"/>
                  <a:pt x="295" y="359"/>
                </a:cubicBezTo>
                <a:cubicBezTo>
                  <a:pt x="295" y="362"/>
                  <a:pt x="297" y="364"/>
                  <a:pt x="299" y="364"/>
                </a:cubicBezTo>
                <a:cubicBezTo>
                  <a:pt x="480" y="364"/>
                  <a:pt x="480" y="364"/>
                  <a:pt x="480" y="364"/>
                </a:cubicBezTo>
                <a:cubicBezTo>
                  <a:pt x="483" y="364"/>
                  <a:pt x="485" y="362"/>
                  <a:pt x="485" y="359"/>
                </a:cubicBezTo>
                <a:cubicBezTo>
                  <a:pt x="485" y="343"/>
                  <a:pt x="476" y="321"/>
                  <a:pt x="433" y="312"/>
                </a:cubicBezTo>
                <a:close/>
                <a:moveTo>
                  <a:pt x="353" y="232"/>
                </a:moveTo>
                <a:cubicBezTo>
                  <a:pt x="353" y="185"/>
                  <a:pt x="381" y="181"/>
                  <a:pt x="390" y="181"/>
                </a:cubicBezTo>
                <a:cubicBezTo>
                  <a:pt x="398" y="181"/>
                  <a:pt x="427" y="185"/>
                  <a:pt x="427" y="232"/>
                </a:cubicBezTo>
                <a:cubicBezTo>
                  <a:pt x="427" y="261"/>
                  <a:pt x="407" y="283"/>
                  <a:pt x="390" y="283"/>
                </a:cubicBezTo>
                <a:cubicBezTo>
                  <a:pt x="372" y="283"/>
                  <a:pt x="353" y="261"/>
                  <a:pt x="353" y="232"/>
                </a:cubicBezTo>
                <a:close/>
                <a:moveTo>
                  <a:pt x="304" y="355"/>
                </a:moveTo>
                <a:cubicBezTo>
                  <a:pt x="307" y="338"/>
                  <a:pt x="322" y="326"/>
                  <a:pt x="350" y="320"/>
                </a:cubicBezTo>
                <a:cubicBezTo>
                  <a:pt x="350" y="320"/>
                  <a:pt x="350" y="320"/>
                  <a:pt x="350" y="320"/>
                </a:cubicBezTo>
                <a:cubicBezTo>
                  <a:pt x="363" y="316"/>
                  <a:pt x="369" y="301"/>
                  <a:pt x="371" y="286"/>
                </a:cubicBezTo>
                <a:cubicBezTo>
                  <a:pt x="377" y="290"/>
                  <a:pt x="383" y="292"/>
                  <a:pt x="390" y="292"/>
                </a:cubicBezTo>
                <a:cubicBezTo>
                  <a:pt x="397" y="292"/>
                  <a:pt x="403" y="290"/>
                  <a:pt x="409" y="286"/>
                </a:cubicBezTo>
                <a:cubicBezTo>
                  <a:pt x="411" y="302"/>
                  <a:pt x="417" y="317"/>
                  <a:pt x="431" y="321"/>
                </a:cubicBezTo>
                <a:cubicBezTo>
                  <a:pt x="431" y="321"/>
                  <a:pt x="431" y="321"/>
                  <a:pt x="431" y="321"/>
                </a:cubicBezTo>
                <a:cubicBezTo>
                  <a:pt x="458" y="326"/>
                  <a:pt x="473" y="338"/>
                  <a:pt x="475" y="355"/>
                </a:cubicBezTo>
                <a:lnTo>
                  <a:pt x="304" y="355"/>
                </a:lnTo>
                <a:close/>
                <a:moveTo>
                  <a:pt x="206" y="57"/>
                </a:moveTo>
                <a:cubicBezTo>
                  <a:pt x="197" y="57"/>
                  <a:pt x="189" y="65"/>
                  <a:pt x="189" y="74"/>
                </a:cubicBezTo>
                <a:cubicBezTo>
                  <a:pt x="189" y="83"/>
                  <a:pt x="197" y="91"/>
                  <a:pt x="206" y="91"/>
                </a:cubicBezTo>
                <a:cubicBezTo>
                  <a:pt x="215" y="91"/>
                  <a:pt x="223" y="83"/>
                  <a:pt x="223" y="74"/>
                </a:cubicBezTo>
                <a:cubicBezTo>
                  <a:pt x="223" y="65"/>
                  <a:pt x="215" y="57"/>
                  <a:pt x="206" y="57"/>
                </a:cubicBezTo>
                <a:close/>
                <a:moveTo>
                  <a:pt x="206" y="81"/>
                </a:moveTo>
                <a:cubicBezTo>
                  <a:pt x="202" y="81"/>
                  <a:pt x="199" y="78"/>
                  <a:pt x="199" y="74"/>
                </a:cubicBezTo>
                <a:cubicBezTo>
                  <a:pt x="199" y="70"/>
                  <a:pt x="202" y="66"/>
                  <a:pt x="206" y="66"/>
                </a:cubicBezTo>
                <a:cubicBezTo>
                  <a:pt x="210" y="66"/>
                  <a:pt x="214" y="70"/>
                  <a:pt x="214" y="74"/>
                </a:cubicBezTo>
                <a:cubicBezTo>
                  <a:pt x="214" y="78"/>
                  <a:pt x="210" y="81"/>
                  <a:pt x="206" y="81"/>
                </a:cubicBezTo>
                <a:close/>
                <a:moveTo>
                  <a:pt x="260" y="74"/>
                </a:moveTo>
                <a:cubicBezTo>
                  <a:pt x="260" y="65"/>
                  <a:pt x="252" y="57"/>
                  <a:pt x="243" y="57"/>
                </a:cubicBezTo>
                <a:cubicBezTo>
                  <a:pt x="234" y="57"/>
                  <a:pt x="226" y="65"/>
                  <a:pt x="226" y="74"/>
                </a:cubicBezTo>
                <a:cubicBezTo>
                  <a:pt x="226" y="83"/>
                  <a:pt x="234" y="91"/>
                  <a:pt x="243" y="91"/>
                </a:cubicBezTo>
                <a:cubicBezTo>
                  <a:pt x="252" y="91"/>
                  <a:pt x="260" y="83"/>
                  <a:pt x="260" y="74"/>
                </a:cubicBezTo>
                <a:close/>
                <a:moveTo>
                  <a:pt x="243" y="81"/>
                </a:moveTo>
                <a:cubicBezTo>
                  <a:pt x="239" y="81"/>
                  <a:pt x="236" y="78"/>
                  <a:pt x="236" y="74"/>
                </a:cubicBezTo>
                <a:cubicBezTo>
                  <a:pt x="236" y="70"/>
                  <a:pt x="239" y="66"/>
                  <a:pt x="243" y="66"/>
                </a:cubicBezTo>
                <a:cubicBezTo>
                  <a:pt x="247" y="66"/>
                  <a:pt x="250" y="70"/>
                  <a:pt x="250" y="74"/>
                </a:cubicBezTo>
                <a:cubicBezTo>
                  <a:pt x="250" y="78"/>
                  <a:pt x="247" y="81"/>
                  <a:pt x="243" y="81"/>
                </a:cubicBezTo>
                <a:close/>
                <a:moveTo>
                  <a:pt x="336" y="126"/>
                </a:moveTo>
                <a:cubicBezTo>
                  <a:pt x="345" y="126"/>
                  <a:pt x="353" y="118"/>
                  <a:pt x="353" y="109"/>
                </a:cubicBezTo>
                <a:cubicBezTo>
                  <a:pt x="353" y="100"/>
                  <a:pt x="345" y="92"/>
                  <a:pt x="336" y="92"/>
                </a:cubicBezTo>
                <a:cubicBezTo>
                  <a:pt x="327" y="92"/>
                  <a:pt x="319" y="100"/>
                  <a:pt x="319" y="109"/>
                </a:cubicBezTo>
                <a:cubicBezTo>
                  <a:pt x="319" y="118"/>
                  <a:pt x="327" y="126"/>
                  <a:pt x="336" y="126"/>
                </a:cubicBezTo>
                <a:close/>
                <a:moveTo>
                  <a:pt x="336" y="102"/>
                </a:moveTo>
                <a:cubicBezTo>
                  <a:pt x="340" y="102"/>
                  <a:pt x="343" y="105"/>
                  <a:pt x="343" y="109"/>
                </a:cubicBezTo>
                <a:cubicBezTo>
                  <a:pt x="343" y="113"/>
                  <a:pt x="340" y="117"/>
                  <a:pt x="336" y="117"/>
                </a:cubicBezTo>
                <a:cubicBezTo>
                  <a:pt x="332" y="117"/>
                  <a:pt x="329" y="113"/>
                  <a:pt x="329" y="109"/>
                </a:cubicBezTo>
                <a:cubicBezTo>
                  <a:pt x="329" y="105"/>
                  <a:pt x="332" y="102"/>
                  <a:pt x="336" y="1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biLevel thresh="25000"/>
          </a:blip>
          <a:stretch>
            <a:fillRect/>
          </a:stretch>
        </p:blipFill>
        <p:spPr>
          <a:xfrm>
            <a:off x="4011404" y="5650051"/>
            <a:ext cx="889639" cy="687486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 flipV="1">
            <a:off x="-8266" y="6503236"/>
            <a:ext cx="9640390" cy="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C28E146-E996-4957-8A09-E0006AF143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2569" y="2402545"/>
            <a:ext cx="637583" cy="5334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E192DB-7A4B-4409-936B-237CF158E671}"/>
              </a:ext>
            </a:extLst>
          </p:cNvPr>
          <p:cNvSpPr txBox="1"/>
          <p:nvPr/>
        </p:nvSpPr>
        <p:spPr>
          <a:xfrm>
            <a:off x="7847045" y="997364"/>
            <a:ext cx="35829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Digital Ads, Affiliate and Influencer marketing, and referral bonuses will be the primary customer acquisition models.</a:t>
            </a:r>
          </a:p>
          <a:p>
            <a:endParaRPr lang="en-US" sz="1400" dirty="0"/>
          </a:p>
          <a:p>
            <a:r>
              <a:rPr lang="en-US" sz="1400" dirty="0"/>
              <a:t>Traditional marketing methods like advertising on Sirius/XM Fantasy Sports radio.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94833-11CB-494A-B255-3D15BF51E3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68509" y="6219771"/>
            <a:ext cx="2247819" cy="5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1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D595202DBD2E41917775351AE407A9" ma:contentTypeVersion="13" ma:contentTypeDescription="Create a new document." ma:contentTypeScope="" ma:versionID="26ff51be337ce1311e97d1cadbe16a05">
  <xsd:schema xmlns:xsd="http://www.w3.org/2001/XMLSchema" xmlns:xs="http://www.w3.org/2001/XMLSchema" xmlns:p="http://schemas.microsoft.com/office/2006/metadata/properties" xmlns:ns3="fddec883-0641-4ee9-a1ef-1e4c7f983aa5" xmlns:ns4="ea83db19-cefd-4408-87d8-5f10de2a8621" targetNamespace="http://schemas.microsoft.com/office/2006/metadata/properties" ma:root="true" ma:fieldsID="81be31f631bd7f31f5f61017120103c7" ns3:_="" ns4:_="">
    <xsd:import namespace="fddec883-0641-4ee9-a1ef-1e4c7f983aa5"/>
    <xsd:import namespace="ea83db19-cefd-4408-87d8-5f10de2a862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EventHashCode" minOccurs="0"/>
                <xsd:element ref="ns4:MediaServiceGenerationTime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ec883-0641-4ee9-a1ef-1e4c7f983aa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83db19-cefd-4408-87d8-5f10de2a86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54E29C-352B-4BF5-B080-2DDEBE44F9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797783-DDC7-4C73-BEC7-A8E50EC1C8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dec883-0641-4ee9-a1ef-1e4c7f983aa5"/>
    <ds:schemaRef ds:uri="ea83db19-cefd-4408-87d8-5f10de2a86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A4C984-642F-433A-9246-59545B76B074}">
  <ds:schemaRefs>
    <ds:schemaRef ds:uri="http://purl.org/dc/elements/1.1/"/>
    <ds:schemaRef ds:uri="http://purl.org/dc/terms/"/>
    <ds:schemaRef ds:uri="http://purl.org/dc/dcmitype/"/>
    <ds:schemaRef ds:uri="ea83db19-cefd-4408-87d8-5f10de2a8621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fddec883-0641-4ee9-a1ef-1e4c7f983aa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679</Words>
  <Application>Microsoft Office PowerPoint</Application>
  <PresentationFormat>Widescreen</PresentationFormat>
  <Paragraphs>151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Arial Rounded MT Bold</vt:lpstr>
      <vt:lpstr>Avenir Book</vt:lpstr>
      <vt:lpstr>Avenir Next</vt:lpstr>
      <vt:lpstr>Baskerville Old Face</vt:lpstr>
      <vt:lpstr>Calibri</vt:lpstr>
      <vt:lpstr>Calibri Light</vt:lpstr>
      <vt:lpstr>Gadugi</vt:lpstr>
      <vt:lpstr>GeosansLight</vt:lpstr>
      <vt:lpstr>Open Sans</vt:lpstr>
      <vt:lpstr>Oswald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Pietrobono</dc:creator>
  <cp:lastModifiedBy>Luke Hoyhtya</cp:lastModifiedBy>
  <cp:revision>171</cp:revision>
  <dcterms:created xsi:type="dcterms:W3CDTF">2017-07-13T20:07:08Z</dcterms:created>
  <dcterms:modified xsi:type="dcterms:W3CDTF">2019-11-22T16:07:57Z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0x01010027D595202DBD2E41917775351AE407A9</vt:lpwstr>
  </property>
</Properties>
</file>